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304" r:id="rId4"/>
    <p:sldId id="258" r:id="rId5"/>
    <p:sldId id="259" r:id="rId6"/>
    <p:sldId id="260" r:id="rId7"/>
    <p:sldId id="261" r:id="rId8"/>
    <p:sldId id="262" r:id="rId9"/>
    <p:sldId id="263" r:id="rId10"/>
    <p:sldId id="273" r:id="rId11"/>
    <p:sldId id="305" r:id="rId12"/>
    <p:sldId id="264" r:id="rId13"/>
    <p:sldId id="265" r:id="rId14"/>
    <p:sldId id="266" r:id="rId15"/>
    <p:sldId id="267" r:id="rId16"/>
    <p:sldId id="268" r:id="rId17"/>
    <p:sldId id="274" r:id="rId18"/>
    <p:sldId id="275" r:id="rId19"/>
    <p:sldId id="269" r:id="rId20"/>
    <p:sldId id="270" r:id="rId21"/>
    <p:sldId id="271" r:id="rId22"/>
    <p:sldId id="272" r:id="rId23"/>
    <p:sldId id="276" r:id="rId24"/>
    <p:sldId id="277" r:id="rId25"/>
    <p:sldId id="278" r:id="rId26"/>
    <p:sldId id="279" r:id="rId27"/>
    <p:sldId id="283" r:id="rId28"/>
    <p:sldId id="280" r:id="rId29"/>
    <p:sldId id="290" r:id="rId30"/>
    <p:sldId id="284" r:id="rId31"/>
    <p:sldId id="285" r:id="rId32"/>
    <p:sldId id="286" r:id="rId33"/>
    <p:sldId id="287" r:id="rId34"/>
    <p:sldId id="288" r:id="rId35"/>
    <p:sldId id="289" r:id="rId36"/>
    <p:sldId id="281" r:id="rId37"/>
    <p:sldId id="282"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E49E922-1D20-DA4E-BDC4-F9AF2EE79EFE}">
          <p14:sldIdLst>
            <p14:sldId id="256"/>
            <p14:sldId id="257"/>
            <p14:sldId id="304"/>
            <p14:sldId id="258"/>
            <p14:sldId id="259"/>
            <p14:sldId id="260"/>
            <p14:sldId id="261"/>
            <p14:sldId id="262"/>
            <p14:sldId id="263"/>
            <p14:sldId id="273"/>
            <p14:sldId id="305"/>
            <p14:sldId id="264"/>
            <p14:sldId id="265"/>
            <p14:sldId id="266"/>
            <p14:sldId id="267"/>
            <p14:sldId id="268"/>
            <p14:sldId id="274"/>
            <p14:sldId id="275"/>
            <p14:sldId id="269"/>
            <p14:sldId id="270"/>
            <p14:sldId id="271"/>
            <p14:sldId id="272"/>
            <p14:sldId id="276"/>
            <p14:sldId id="277"/>
            <p14:sldId id="278"/>
            <p14:sldId id="279"/>
            <p14:sldId id="283"/>
            <p14:sldId id="280"/>
            <p14:sldId id="290"/>
            <p14:sldId id="284"/>
            <p14:sldId id="285"/>
            <p14:sldId id="286"/>
            <p14:sldId id="287"/>
            <p14:sldId id="288"/>
            <p14:sldId id="289"/>
            <p14:sldId id="281"/>
            <p14:sldId id="282"/>
            <p14:sldId id="291"/>
            <p14:sldId id="292"/>
            <p14:sldId id="293"/>
            <p14:sldId id="294"/>
            <p14:sldId id="295"/>
            <p14:sldId id="296"/>
            <p14:sldId id="297"/>
            <p14:sldId id="298"/>
            <p14:sldId id="299"/>
            <p14:sldId id="300"/>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p:restoredTop sz="94714"/>
  </p:normalViewPr>
  <p:slideViewPr>
    <p:cSldViewPr snapToGrid="0" snapToObjects="1">
      <p:cViewPr varScale="1">
        <p:scale>
          <a:sx n="117" d="100"/>
          <a:sy n="117" d="100"/>
        </p:scale>
        <p:origin x="192"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60185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07349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60316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115519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635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468854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276234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301397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55818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811098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71017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102487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47555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22915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212304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E07705-F2CB-8441-B6C0-B71E85753D2E}" type="datetimeFigureOut">
              <a:rPr kumimoji="1" lang="zh-CN" altLang="en-US" smtClean="0"/>
              <a:t>2017/6/29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3739470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E07705-F2CB-8441-B6C0-B71E85753D2E}" type="datetimeFigureOut">
              <a:rPr kumimoji="1" lang="zh-CN" altLang="en-US" smtClean="0"/>
              <a:t>2017/6/29</a:t>
            </a:fld>
            <a:endParaRPr kumimoji="1"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26989DB-C7AE-9B41-9E8F-B5BB589F3954}" type="slidenum">
              <a:rPr kumimoji="1" lang="zh-CN" altLang="en-US" smtClean="0"/>
              <a:t>‹#›</a:t>
            </a:fld>
            <a:endParaRPr kumimoji="1" lang="zh-CN" altLang="en-US"/>
          </a:p>
        </p:txBody>
      </p:sp>
    </p:spTree>
    <p:extLst>
      <p:ext uri="{BB962C8B-B14F-4D97-AF65-F5344CB8AC3E}">
        <p14:creationId xmlns:p14="http://schemas.microsoft.com/office/powerpoint/2010/main" val="2035757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err="1" smtClean="0"/>
              <a:t>Git</a:t>
            </a:r>
            <a:r>
              <a:rPr kumimoji="1" lang="zh-CN" altLang="en-US" dirty="0" smtClean="0"/>
              <a:t>使用说明</a:t>
            </a:r>
            <a:endParaRPr kumimoji="1" lang="zh-CN" altLang="en-US" dirty="0"/>
          </a:p>
        </p:txBody>
      </p:sp>
      <p:sp>
        <p:nvSpPr>
          <p:cNvPr id="3" name="副标题 2"/>
          <p:cNvSpPr>
            <a:spLocks noGrp="1"/>
          </p:cNvSpPr>
          <p:nvPr>
            <p:ph type="subTitle" idx="1"/>
          </p:nvPr>
        </p:nvSpPr>
        <p:spPr/>
        <p:txBody>
          <a:bodyPr/>
          <a:lstStyle/>
          <a:p>
            <a:r>
              <a:rPr kumimoji="1" lang="zh-CN" altLang="en-US" dirty="0" smtClean="0"/>
              <a:t>基于</a:t>
            </a:r>
            <a:r>
              <a:rPr kumimoji="1" lang="en-US" altLang="zh-CN" dirty="0" err="1" smtClean="0"/>
              <a:t>sourcetree</a:t>
            </a:r>
            <a:r>
              <a:rPr kumimoji="1" lang="zh-CN" altLang="en-US" dirty="0" smtClean="0"/>
              <a:t>的快速入门</a:t>
            </a:r>
            <a:endParaRPr kumimoji="1" lang="zh-CN" altLang="en-US" dirty="0"/>
          </a:p>
        </p:txBody>
      </p:sp>
    </p:spTree>
    <p:extLst>
      <p:ext uri="{BB962C8B-B14F-4D97-AF65-F5344CB8AC3E}">
        <p14:creationId xmlns:p14="http://schemas.microsoft.com/office/powerpoint/2010/main" val="1668455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4</a:t>
            </a:r>
            <a:r>
              <a:rPr kumimoji="1" lang="zh-CN" altLang="en-US" sz="2200" b="1" dirty="0"/>
              <a:t>、分支管理</a:t>
            </a:r>
          </a:p>
        </p:txBody>
      </p:sp>
      <p:sp>
        <p:nvSpPr>
          <p:cNvPr id="3" name="内容占位符 2"/>
          <p:cNvSpPr>
            <a:spLocks noGrp="1"/>
          </p:cNvSpPr>
          <p:nvPr>
            <p:ph idx="1"/>
          </p:nvPr>
        </p:nvSpPr>
        <p:spPr>
          <a:xfrm>
            <a:off x="677334" y="1066801"/>
            <a:ext cx="8596668" cy="4974562"/>
          </a:xfrm>
        </p:spPr>
        <p:txBody>
          <a:bodyPr/>
          <a:lstStyle/>
          <a:p>
            <a:pPr marL="0" indent="0">
              <a:buNone/>
            </a:pPr>
            <a:r>
              <a:rPr kumimoji="1" lang="en-US" altLang="zh-CN" dirty="0" smtClean="0"/>
              <a:t>4.0</a:t>
            </a:r>
            <a:r>
              <a:rPr kumimoji="1" lang="zh-CN" altLang="en-US" dirty="0" smtClean="0"/>
              <a:t>、</a:t>
            </a:r>
            <a:r>
              <a:rPr kumimoji="1" lang="zh-CN" altLang="en-US" dirty="0" smtClean="0"/>
              <a:t>何谓分支？</a:t>
            </a:r>
            <a:endParaRPr kumimoji="1" lang="zh-CN" altLang="en-US" dirty="0" smtClean="0"/>
          </a:p>
          <a:p>
            <a:pPr marL="0" indent="0">
              <a:buNone/>
            </a:pPr>
            <a:r>
              <a:rPr kumimoji="1" lang="en-US" altLang="zh-CN" dirty="0" smtClean="0"/>
              <a:t>4.1</a:t>
            </a:r>
            <a:r>
              <a:rPr kumimoji="1" lang="zh-CN" altLang="en-US" dirty="0" smtClean="0"/>
              <a:t>、</a:t>
            </a:r>
            <a:r>
              <a:rPr kumimoji="1" lang="zh-CN" altLang="en-US" dirty="0"/>
              <a:t>创建</a:t>
            </a:r>
            <a:r>
              <a:rPr kumimoji="1" lang="zh-CN" altLang="en-US" dirty="0" smtClean="0"/>
              <a:t>分支</a:t>
            </a:r>
          </a:p>
          <a:p>
            <a:pPr marL="0" indent="0">
              <a:buNone/>
            </a:pPr>
            <a:r>
              <a:rPr kumimoji="1" lang="en-US" altLang="zh-CN" dirty="0" smtClean="0"/>
              <a:t>4.2</a:t>
            </a:r>
            <a:r>
              <a:rPr kumimoji="1" lang="zh-CN" altLang="en-US" dirty="0" smtClean="0"/>
              <a:t>、</a:t>
            </a:r>
            <a:r>
              <a:rPr kumimoji="1" lang="zh-CN" altLang="en-US" dirty="0"/>
              <a:t>将本地分支推送到远端</a:t>
            </a:r>
            <a:r>
              <a:rPr kumimoji="1" lang="zh-CN" altLang="en-US" dirty="0" smtClean="0"/>
              <a:t>仓库</a:t>
            </a:r>
            <a:endParaRPr kumimoji="1" lang="zh-CN" altLang="en-US" dirty="0"/>
          </a:p>
          <a:p>
            <a:pPr marL="0" indent="0">
              <a:buNone/>
            </a:pPr>
            <a:r>
              <a:rPr kumimoji="1" lang="en-US" altLang="zh-CN" dirty="0" smtClean="0"/>
              <a:t>4.3</a:t>
            </a:r>
            <a:r>
              <a:rPr kumimoji="1" lang="zh-CN" altLang="en-US" dirty="0" smtClean="0"/>
              <a:t>、</a:t>
            </a:r>
            <a:r>
              <a:rPr kumimoji="1" lang="zh-CN" altLang="en-US" dirty="0"/>
              <a:t>本地分支</a:t>
            </a:r>
            <a:r>
              <a:rPr kumimoji="1" lang="zh-CN" altLang="en-US" dirty="0" smtClean="0"/>
              <a:t>切换</a:t>
            </a:r>
            <a:endParaRPr kumimoji="1" lang="zh-CN" altLang="en-US" dirty="0"/>
          </a:p>
          <a:p>
            <a:pPr marL="0" indent="0">
              <a:buNone/>
            </a:pPr>
            <a:r>
              <a:rPr kumimoji="1" lang="en-US" altLang="zh-CN" dirty="0" smtClean="0"/>
              <a:t>4.4</a:t>
            </a:r>
            <a:r>
              <a:rPr kumimoji="1" lang="zh-CN" altLang="en-US" dirty="0" smtClean="0"/>
              <a:t>、</a:t>
            </a:r>
            <a:r>
              <a:rPr kumimoji="1" lang="zh-CN" altLang="en-US" dirty="0"/>
              <a:t>删除本地</a:t>
            </a:r>
            <a:r>
              <a:rPr kumimoji="1" lang="zh-CN" altLang="en-US" dirty="0" smtClean="0"/>
              <a:t>分支</a:t>
            </a:r>
          </a:p>
          <a:p>
            <a:pPr marL="0" indent="0">
              <a:buNone/>
            </a:pPr>
            <a:r>
              <a:rPr kumimoji="1" lang="en-US" altLang="zh-CN" dirty="0" smtClean="0"/>
              <a:t>4.5</a:t>
            </a:r>
            <a:r>
              <a:rPr kumimoji="1" lang="zh-CN" altLang="en-US" dirty="0" smtClean="0"/>
              <a:t>、</a:t>
            </a:r>
            <a:r>
              <a:rPr kumimoji="1" lang="zh-CN" altLang="en-US" dirty="0"/>
              <a:t>删除远程</a:t>
            </a:r>
            <a:r>
              <a:rPr kumimoji="1" lang="zh-CN" altLang="en-US" dirty="0" smtClean="0"/>
              <a:t>分支</a:t>
            </a:r>
          </a:p>
          <a:p>
            <a:pPr marL="0" indent="0">
              <a:buNone/>
            </a:pPr>
            <a:r>
              <a:rPr kumimoji="1" lang="en-US" altLang="zh-CN" dirty="0" smtClean="0"/>
              <a:t>4.6</a:t>
            </a:r>
            <a:r>
              <a:rPr kumimoji="1" lang="zh-CN" altLang="en-US" dirty="0" smtClean="0"/>
              <a:t>、检出远端分支</a:t>
            </a:r>
            <a:endParaRPr kumimoji="1" lang="zh-CN" altLang="en-US" dirty="0"/>
          </a:p>
        </p:txBody>
      </p:sp>
    </p:spTree>
    <p:extLst>
      <p:ext uri="{BB962C8B-B14F-4D97-AF65-F5344CB8AC3E}">
        <p14:creationId xmlns:p14="http://schemas.microsoft.com/office/powerpoint/2010/main" val="812426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02771"/>
          </a:xfrm>
        </p:spPr>
        <p:txBody>
          <a:bodyPr>
            <a:noAutofit/>
          </a:bodyPr>
          <a:lstStyle/>
          <a:p>
            <a:r>
              <a:rPr kumimoji="1" lang="en-US" altLang="zh-CN" sz="2200" b="1" dirty="0"/>
              <a:t>4.0</a:t>
            </a:r>
            <a:r>
              <a:rPr kumimoji="1" lang="zh-CN" altLang="en-US" sz="2200" b="1" dirty="0"/>
              <a:t>、何谓分支？</a:t>
            </a:r>
          </a:p>
        </p:txBody>
      </p:sp>
      <p:sp>
        <p:nvSpPr>
          <p:cNvPr id="3" name="内容占位符 2"/>
          <p:cNvSpPr>
            <a:spLocks noGrp="1"/>
          </p:cNvSpPr>
          <p:nvPr>
            <p:ph idx="1"/>
          </p:nvPr>
        </p:nvSpPr>
        <p:spPr>
          <a:xfrm>
            <a:off x="677334" y="1012371"/>
            <a:ext cx="8596668" cy="5028991"/>
          </a:xfrm>
        </p:spPr>
        <p:txBody>
          <a:bodyPr/>
          <a:lstStyle/>
          <a:p>
            <a:pPr marL="0" indent="0">
              <a:buNone/>
            </a:pPr>
            <a:r>
              <a:rPr lang="en-US" altLang="zh-CN" dirty="0" err="1"/>
              <a:t>Git</a:t>
            </a:r>
            <a:r>
              <a:rPr lang="en-US" altLang="zh-CN" dirty="0"/>
              <a:t> </a:t>
            </a:r>
            <a:r>
              <a:rPr lang="zh-CN" altLang="en-US" dirty="0"/>
              <a:t>中的分支，其实本质上仅仅是个指向 </a:t>
            </a:r>
            <a:r>
              <a:rPr lang="en-US" altLang="zh-CN" dirty="0"/>
              <a:t>commit </a:t>
            </a:r>
            <a:r>
              <a:rPr lang="zh-CN" altLang="en-US" dirty="0"/>
              <a:t>对象的可变指针</a:t>
            </a:r>
            <a:r>
              <a:rPr lang="zh-CN" altLang="en-US" dirty="0" smtClean="0"/>
              <a:t>。</a:t>
            </a:r>
            <a:r>
              <a:rPr lang="zh-CN" altLang="en-US" dirty="0" smtClean="0"/>
              <a:t>通俗一点说就是平行宇宙，两个宇宙之间互不干扰，在最后某个时间点，两个宇宙之间合并了。</a:t>
            </a:r>
          </a:p>
          <a:p>
            <a:pPr marL="0" indent="0">
              <a:buNone/>
            </a:pPr>
            <a:r>
              <a:rPr lang="zh-CN" altLang="en-US" dirty="0" smtClean="0"/>
              <a:t>假设</a:t>
            </a:r>
            <a:r>
              <a:rPr lang="zh-CN" altLang="en-US" dirty="0"/>
              <a:t>你准备开发一个新功能，但是需要两周才能完成，第一周你写了</a:t>
            </a:r>
            <a:r>
              <a:rPr lang="en-US" altLang="zh-CN" dirty="0"/>
              <a:t>50%</a:t>
            </a:r>
            <a:r>
              <a:rPr lang="zh-CN" altLang="en-US" dirty="0"/>
              <a:t>的代码，如果立刻提交，由于代码还没写完，不完整的代码库会导致别人不能干活了。如果等代码全部写完再一次提交，又存在丢失每天进度的巨大风险。</a:t>
            </a:r>
          </a:p>
          <a:p>
            <a:pPr marL="0" indent="0">
              <a:buNone/>
            </a:pPr>
            <a:r>
              <a:rPr lang="zh-CN" altLang="en-US" dirty="0"/>
              <a:t>现在有了分支，就不用怕了。你创建了一个属于你自己的分支，别人看不到，还继续在原来的分支上正常工作，而你在自己的分支上干活，想提交就提交，直到开发完毕后，再一次性合并到原来的分支上，这样，既安全，又不影响别人工作。</a:t>
            </a:r>
          </a:p>
        </p:txBody>
      </p:sp>
    </p:spTree>
    <p:extLst>
      <p:ext uri="{BB962C8B-B14F-4D97-AF65-F5344CB8AC3E}">
        <p14:creationId xmlns:p14="http://schemas.microsoft.com/office/powerpoint/2010/main" val="43711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23134"/>
          </a:xfrm>
        </p:spPr>
        <p:txBody>
          <a:bodyPr>
            <a:noAutofit/>
          </a:bodyPr>
          <a:lstStyle/>
          <a:p>
            <a:r>
              <a:rPr kumimoji="1" lang="en-US" altLang="zh-CN" sz="2200" b="1" dirty="0" smtClean="0"/>
              <a:t>4.1</a:t>
            </a:r>
            <a:r>
              <a:rPr kumimoji="1" lang="zh-CN" altLang="en-US" sz="2200" b="1" dirty="0" smtClean="0"/>
              <a:t>、</a:t>
            </a:r>
            <a:r>
              <a:rPr kumimoji="1" lang="zh-CN" altLang="en-US" sz="2200" b="1" dirty="0"/>
              <a:t>分支</a:t>
            </a:r>
            <a:r>
              <a:rPr kumimoji="1" lang="zh-CN" altLang="en-US" sz="2200" b="1" dirty="0" smtClean="0"/>
              <a:t>管理</a:t>
            </a:r>
            <a:r>
              <a:rPr kumimoji="1" lang="en-US" altLang="zh-CN" sz="2200" b="1" dirty="0" smtClean="0"/>
              <a:t>--</a:t>
            </a:r>
            <a:r>
              <a:rPr kumimoji="1" lang="zh-CN" altLang="en-US" sz="2400" b="1" dirty="0"/>
              <a:t>创建分支</a:t>
            </a:r>
            <a:r>
              <a:rPr kumimoji="1" lang="zh-CN" altLang="en-US" sz="2400" dirty="0"/>
              <a:t/>
            </a:r>
            <a:br>
              <a:rPr kumimoji="1" lang="zh-CN" altLang="en-US" sz="2400" dirty="0"/>
            </a:br>
            <a:endParaRPr kumimoji="1" lang="zh-CN" altLang="en-US" sz="2200" dirty="0"/>
          </a:p>
        </p:txBody>
      </p:sp>
      <p:sp>
        <p:nvSpPr>
          <p:cNvPr id="3" name="内容占位符 2"/>
          <p:cNvSpPr>
            <a:spLocks noGrp="1"/>
          </p:cNvSpPr>
          <p:nvPr>
            <p:ph idx="1"/>
          </p:nvPr>
        </p:nvSpPr>
        <p:spPr>
          <a:xfrm>
            <a:off x="677334" y="1032734"/>
            <a:ext cx="8596668" cy="5008629"/>
          </a:xfrm>
        </p:spPr>
        <p:txBody>
          <a:bodyPr/>
          <a:lstStyle/>
          <a:p>
            <a:pPr marL="0" indent="0">
              <a:buNone/>
            </a:pPr>
            <a:r>
              <a:rPr kumimoji="1" lang="zh-CN" altLang="en-US" dirty="0" smtClean="0"/>
              <a:t>创建分支：</a:t>
            </a:r>
          </a:p>
          <a:p>
            <a:pPr marL="0" indent="0">
              <a:buNone/>
            </a:pPr>
            <a:r>
              <a:rPr kumimoji="1" lang="zh-CN" altLang="en-US" dirty="0" smtClean="0"/>
              <a:t>点击分支，在新建分支界面，新分支中填写分支名称，点击创建分支，即可在本地创建一个新的分支</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这时在本地分支列表出可以看到新添加的分支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094304"/>
            <a:ext cx="2818901" cy="163848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00" y="4155925"/>
            <a:ext cx="1106836" cy="1885438"/>
          </a:xfrm>
          <a:prstGeom prst="rect">
            <a:avLst/>
          </a:prstGeom>
        </p:spPr>
      </p:pic>
    </p:spTree>
    <p:extLst>
      <p:ext uri="{BB962C8B-B14F-4D97-AF65-F5344CB8AC3E}">
        <p14:creationId xmlns:p14="http://schemas.microsoft.com/office/powerpoint/2010/main" val="2047585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6165"/>
          </a:xfrm>
        </p:spPr>
        <p:txBody>
          <a:bodyPr>
            <a:normAutofit/>
          </a:bodyPr>
          <a:lstStyle/>
          <a:p>
            <a:r>
              <a:rPr kumimoji="1" lang="en-US" altLang="zh-CN" sz="2200" b="1" dirty="0" smtClean="0"/>
              <a:t>4.2</a:t>
            </a:r>
            <a:r>
              <a:rPr kumimoji="1" lang="zh-CN" altLang="en-US" sz="2200" b="1" dirty="0" smtClean="0"/>
              <a:t>、</a:t>
            </a:r>
            <a:r>
              <a:rPr kumimoji="1" lang="zh-CN" altLang="en-US" sz="2200" b="1" dirty="0"/>
              <a:t>分支</a:t>
            </a:r>
            <a:r>
              <a:rPr kumimoji="1" lang="zh-CN" altLang="en-US" sz="2200" b="1" dirty="0" smtClean="0"/>
              <a:t>管理</a:t>
            </a:r>
            <a:r>
              <a:rPr kumimoji="1" lang="en-US" altLang="zh-CN" sz="2200" b="1" dirty="0" smtClean="0"/>
              <a:t>--</a:t>
            </a:r>
            <a:r>
              <a:rPr kumimoji="1" lang="zh-CN" altLang="en-US" sz="2400" b="1" dirty="0"/>
              <a:t>将本地分支推送到远端仓库</a:t>
            </a:r>
            <a:endParaRPr kumimoji="1" lang="zh-CN" altLang="en-US" sz="2200" b="1" dirty="0"/>
          </a:p>
        </p:txBody>
      </p:sp>
      <p:sp>
        <p:nvSpPr>
          <p:cNvPr id="3" name="内容占位符 2"/>
          <p:cNvSpPr>
            <a:spLocks noGrp="1"/>
          </p:cNvSpPr>
          <p:nvPr>
            <p:ph idx="1"/>
          </p:nvPr>
        </p:nvSpPr>
        <p:spPr>
          <a:xfrm>
            <a:off x="677334" y="1075765"/>
            <a:ext cx="8596668" cy="4965597"/>
          </a:xfrm>
        </p:spPr>
        <p:txBody>
          <a:bodyPr/>
          <a:lstStyle/>
          <a:p>
            <a:pPr marL="0" indent="0">
              <a:buNone/>
            </a:pPr>
            <a:r>
              <a:rPr kumimoji="1" lang="zh-CN" altLang="en-US" dirty="0" smtClean="0"/>
              <a:t>将本地分支推送到远端仓库：</a:t>
            </a:r>
          </a:p>
          <a:p>
            <a:pPr marL="0" indent="0">
              <a:buNone/>
            </a:pPr>
            <a:r>
              <a:rPr kumimoji="1" lang="zh-CN" altLang="en-US" dirty="0" smtClean="0"/>
              <a:t>鼠标右键单击本地分支名，选择推送到，点击</a:t>
            </a:r>
            <a:r>
              <a:rPr kumimoji="1" lang="en-US" altLang="zh-CN" dirty="0" smtClean="0"/>
              <a:t>origin</a:t>
            </a:r>
            <a:r>
              <a:rPr kumimoji="1" lang="zh-CN" altLang="en-US" dirty="0" smtClean="0"/>
              <a:t>，即可将本地分支推送到远端。</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这时在远程分支列表出即可看到</a:t>
            </a:r>
            <a:r>
              <a:rPr kumimoji="1" lang="en-US" altLang="zh-CN" dirty="0" smtClean="0"/>
              <a:t>develop</a:t>
            </a:r>
            <a:r>
              <a:rPr kumimoji="1" lang="zh-CN" altLang="en-US" dirty="0" smtClean="0"/>
              <a:t>分支</a:t>
            </a:r>
          </a:p>
          <a:p>
            <a:pPr marL="0" indent="0">
              <a:buNone/>
            </a:pPr>
            <a:endParaRPr kumimoji="1" lang="zh-CN" altLang="en-US" dirty="0" smtClean="0"/>
          </a:p>
          <a:p>
            <a:pPr marL="0" indent="0">
              <a:buNone/>
            </a:pPr>
            <a:endParaRPr kumimoji="1" lang="zh-CN" altLang="en-US"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69" y="1866038"/>
            <a:ext cx="2291776" cy="154507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69" y="3877274"/>
            <a:ext cx="1710864" cy="2142577"/>
          </a:xfrm>
          <a:prstGeom prst="rect">
            <a:avLst/>
          </a:prstGeom>
        </p:spPr>
      </p:pic>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1"/>
            <a:ext cx="8596668" cy="412376"/>
          </a:xfrm>
        </p:spPr>
        <p:txBody>
          <a:bodyPr>
            <a:noAutofit/>
          </a:bodyPr>
          <a:lstStyle/>
          <a:p>
            <a:r>
              <a:rPr kumimoji="1" lang="en-US" altLang="zh-CN" sz="2200" b="1" dirty="0" smtClean="0"/>
              <a:t>4.3</a:t>
            </a:r>
            <a:r>
              <a:rPr kumimoji="1" lang="zh-CN" altLang="en-US" sz="2200" b="1" dirty="0" smtClean="0"/>
              <a:t>、</a:t>
            </a:r>
            <a:r>
              <a:rPr kumimoji="1" lang="zh-CN" altLang="en-US" sz="2200" b="1" dirty="0"/>
              <a:t>分支</a:t>
            </a:r>
            <a:r>
              <a:rPr kumimoji="1" lang="zh-CN" altLang="en-US" sz="2200" b="1" dirty="0" smtClean="0"/>
              <a:t>管理</a:t>
            </a:r>
            <a:r>
              <a:rPr kumimoji="1" lang="en-US" altLang="zh-CN" sz="2200" b="1" dirty="0" smtClean="0"/>
              <a:t>--</a:t>
            </a:r>
            <a:r>
              <a:rPr kumimoji="1" lang="zh-CN" altLang="en-US" sz="2400" b="1" dirty="0"/>
              <a:t>本地分支切换</a:t>
            </a:r>
            <a:endParaRPr kumimoji="1" lang="zh-CN" altLang="en-US" sz="2200" b="1" dirty="0"/>
          </a:p>
        </p:txBody>
      </p:sp>
      <p:sp>
        <p:nvSpPr>
          <p:cNvPr id="3" name="内容占位符 2"/>
          <p:cNvSpPr>
            <a:spLocks noGrp="1"/>
          </p:cNvSpPr>
          <p:nvPr>
            <p:ph idx="1"/>
          </p:nvPr>
        </p:nvSpPr>
        <p:spPr>
          <a:xfrm>
            <a:off x="677334" y="1021977"/>
            <a:ext cx="8596668" cy="5019385"/>
          </a:xfrm>
        </p:spPr>
        <p:txBody>
          <a:bodyPr/>
          <a:lstStyle/>
          <a:p>
            <a:pPr marL="0" indent="0">
              <a:buNone/>
            </a:pPr>
            <a:r>
              <a:rPr kumimoji="1" lang="zh-CN" altLang="en-US" dirty="0" smtClean="0"/>
              <a:t>本地分支切换：</a:t>
            </a:r>
          </a:p>
          <a:p>
            <a:pPr marL="0" indent="0">
              <a:buNone/>
            </a:pPr>
            <a:r>
              <a:rPr kumimoji="1" lang="zh-CN" altLang="en-US" dirty="0" smtClean="0"/>
              <a:t>双击需要切换的分支名即可切换本地分支，如下图所示，双击</a:t>
            </a:r>
            <a:r>
              <a:rPr kumimoji="1" lang="en-US" altLang="zh-CN" dirty="0" smtClean="0"/>
              <a:t>master</a:t>
            </a:r>
            <a:r>
              <a:rPr kumimoji="1" lang="zh-CN" altLang="en-US" dirty="0" smtClean="0"/>
              <a:t>分支后将本地分支切换到</a:t>
            </a:r>
            <a:r>
              <a:rPr kumimoji="1" lang="en-US" altLang="zh-CN" dirty="0" smtClean="0"/>
              <a:t>master</a:t>
            </a:r>
            <a:r>
              <a:rPr kumimoji="1" lang="zh-CN" altLang="en-US" dirty="0" smtClean="0"/>
              <a:t>分支上去</a:t>
            </a:r>
          </a:p>
          <a:p>
            <a:pPr marL="0" indent="0">
              <a:buNone/>
            </a:pPr>
            <a:endParaRPr kumimoji="1" lang="zh-CN" altLang="en-US" dirty="0" smtClean="0"/>
          </a:p>
          <a:p>
            <a:pPr marL="0" indent="0">
              <a:buNone/>
            </a:pPr>
            <a:endParaRPr kumimoji="1" lang="zh-CN" altLang="en-US" dirty="0" smtClean="0"/>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202512"/>
            <a:ext cx="1520438" cy="2658314"/>
          </a:xfrm>
          <a:prstGeom prst="rect">
            <a:avLst/>
          </a:prstGeom>
        </p:spPr>
      </p:pic>
    </p:spTree>
    <p:extLst>
      <p:ext uri="{BB962C8B-B14F-4D97-AF65-F5344CB8AC3E}">
        <p14:creationId xmlns:p14="http://schemas.microsoft.com/office/powerpoint/2010/main" val="932862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89857"/>
          </a:xfrm>
        </p:spPr>
        <p:txBody>
          <a:bodyPr>
            <a:normAutofit/>
          </a:bodyPr>
          <a:lstStyle/>
          <a:p>
            <a:r>
              <a:rPr kumimoji="1" lang="en-US" altLang="zh-CN" sz="2200" b="1" dirty="0" smtClean="0"/>
              <a:t>4.4</a:t>
            </a:r>
            <a:r>
              <a:rPr kumimoji="1" lang="zh-CN" altLang="en-US" sz="2200" b="1" dirty="0" smtClean="0"/>
              <a:t>、</a:t>
            </a:r>
            <a:r>
              <a:rPr kumimoji="1" lang="zh-CN" altLang="en-US" sz="2200" b="1" dirty="0"/>
              <a:t>分支</a:t>
            </a:r>
            <a:r>
              <a:rPr kumimoji="1" lang="zh-CN" altLang="en-US" sz="2200" b="1" dirty="0" smtClean="0"/>
              <a:t>管理</a:t>
            </a:r>
            <a:r>
              <a:rPr kumimoji="1" lang="en-US" altLang="zh-CN" sz="2200" b="1" dirty="0" smtClean="0"/>
              <a:t>--</a:t>
            </a:r>
            <a:r>
              <a:rPr kumimoji="1" lang="zh-CN" altLang="en-US" sz="2400" b="1" dirty="0"/>
              <a:t>删除本地分支</a:t>
            </a:r>
            <a:endParaRPr kumimoji="1" lang="zh-CN" altLang="en-US" sz="2200" b="1" dirty="0"/>
          </a:p>
        </p:txBody>
      </p:sp>
      <p:sp>
        <p:nvSpPr>
          <p:cNvPr id="3" name="内容占位符 2"/>
          <p:cNvSpPr>
            <a:spLocks noGrp="1"/>
          </p:cNvSpPr>
          <p:nvPr>
            <p:ph idx="1"/>
          </p:nvPr>
        </p:nvSpPr>
        <p:spPr>
          <a:xfrm>
            <a:off x="677334" y="1099457"/>
            <a:ext cx="8596668" cy="4941905"/>
          </a:xfrm>
        </p:spPr>
        <p:txBody>
          <a:bodyPr/>
          <a:lstStyle/>
          <a:p>
            <a:pPr marL="0" indent="0">
              <a:buNone/>
            </a:pPr>
            <a:r>
              <a:rPr kumimoji="1" lang="zh-CN" altLang="en-US" dirty="0" smtClean="0"/>
              <a:t>删除本地分支：</a:t>
            </a:r>
          </a:p>
          <a:p>
            <a:pPr marL="0" indent="0">
              <a:buNone/>
            </a:pPr>
            <a:r>
              <a:rPr kumimoji="1" lang="zh-CN" altLang="en-US" dirty="0" smtClean="0"/>
              <a:t>需要删除本地分支时，需要将本地分支切换出去，才能删除，如删除本地</a:t>
            </a:r>
            <a:r>
              <a:rPr kumimoji="1" lang="en-US" altLang="zh-CN" dirty="0" smtClean="0"/>
              <a:t>develop</a:t>
            </a:r>
            <a:r>
              <a:rPr kumimoji="1" lang="zh-CN" altLang="en-US" dirty="0" smtClean="0"/>
              <a:t>分支，需要将分支切换到</a:t>
            </a:r>
            <a:r>
              <a:rPr kumimoji="1" lang="en-US" altLang="zh-CN" dirty="0" smtClean="0"/>
              <a:t>master</a:t>
            </a:r>
            <a:r>
              <a:rPr kumimoji="1" lang="zh-CN" altLang="en-US" dirty="0" smtClean="0"/>
              <a:t>分支，才能删除本地的</a:t>
            </a:r>
            <a:r>
              <a:rPr kumimoji="1" lang="en-US" altLang="zh-CN" dirty="0" smtClean="0"/>
              <a:t>develop</a:t>
            </a:r>
            <a:r>
              <a:rPr kumimoji="1" lang="zh-CN" altLang="en-US" dirty="0" smtClean="0"/>
              <a:t>分支。</a:t>
            </a:r>
          </a:p>
          <a:p>
            <a:pPr marL="0" indent="0">
              <a:buNone/>
            </a:pPr>
            <a:r>
              <a:rPr kumimoji="1" lang="zh-CN" altLang="en-US" dirty="0" smtClean="0"/>
              <a:t>右键单击需要删除的分支名，点击删除即可删除分支</a:t>
            </a:r>
          </a:p>
          <a:p>
            <a:pPr marL="0" indent="0">
              <a:buNone/>
            </a:pPr>
            <a:endParaRPr kumimoji="1" lang="zh-CN" altLang="en-US" dirty="0" smtClean="0"/>
          </a:p>
          <a:p>
            <a:pPr marL="0" indent="0">
              <a:buNone/>
            </a:pP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391" y="2661557"/>
            <a:ext cx="2967379" cy="284661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298" y="3208564"/>
            <a:ext cx="3505200" cy="1752600"/>
          </a:xfrm>
          <a:prstGeom prst="rect">
            <a:avLst/>
          </a:prstGeom>
        </p:spPr>
      </p:pic>
    </p:spTree>
    <p:extLst>
      <p:ext uri="{BB962C8B-B14F-4D97-AF65-F5344CB8AC3E}">
        <p14:creationId xmlns:p14="http://schemas.microsoft.com/office/powerpoint/2010/main" val="612353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smtClean="0"/>
              <a:t>4.5</a:t>
            </a:r>
            <a:r>
              <a:rPr kumimoji="1" lang="zh-CN" altLang="en-US" sz="2200" b="1" dirty="0" smtClean="0"/>
              <a:t>、</a:t>
            </a:r>
            <a:r>
              <a:rPr kumimoji="1" lang="zh-CN" altLang="en-US" sz="2200" b="1" dirty="0"/>
              <a:t>分支</a:t>
            </a:r>
            <a:r>
              <a:rPr kumimoji="1" lang="zh-CN" altLang="en-US" sz="2200" b="1" dirty="0" smtClean="0"/>
              <a:t>管理</a:t>
            </a:r>
            <a:r>
              <a:rPr kumimoji="1" lang="en-US" altLang="zh-CN" sz="2200" b="1" dirty="0" smtClean="0"/>
              <a:t>--</a:t>
            </a:r>
            <a:r>
              <a:rPr kumimoji="1" lang="zh-CN" altLang="en-US" sz="2400" b="1" dirty="0"/>
              <a:t>删除远程分支</a:t>
            </a:r>
            <a:endParaRPr kumimoji="1" lang="zh-CN" altLang="en-US" sz="2200" b="1"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zh-CN" altLang="en-US" dirty="0" smtClean="0"/>
              <a:t>删除远程分支：</a:t>
            </a:r>
          </a:p>
          <a:p>
            <a:pPr marL="0" indent="0">
              <a:buNone/>
            </a:pPr>
            <a:r>
              <a:rPr kumimoji="1" lang="zh-CN" altLang="en-US" dirty="0" smtClean="0"/>
              <a:t>鼠标有点单击分成分支名，点击删除，即可删除远端分支。</a:t>
            </a:r>
          </a:p>
          <a:p>
            <a:pPr marL="0" indent="0">
              <a:buNone/>
            </a:pPr>
            <a:r>
              <a:rPr kumimoji="1" lang="zh-CN" altLang="en-US" dirty="0" smtClean="0"/>
              <a:t>如下图说是，删除远端</a:t>
            </a:r>
            <a:r>
              <a:rPr kumimoji="1" lang="en-US" altLang="zh-CN" dirty="0" smtClean="0"/>
              <a:t>develop</a:t>
            </a:r>
            <a:r>
              <a:rPr kumimoji="1" lang="zh-CN" altLang="en-US" dirty="0" smtClean="0"/>
              <a:t>分支。</a:t>
            </a:r>
          </a:p>
          <a:p>
            <a:pPr marL="0" indent="0">
              <a:buNone/>
            </a:pPr>
            <a:endParaRPr kumimoji="1" lang="zh-CN" altLang="en-US"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374" y="2786115"/>
            <a:ext cx="2861986" cy="213541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909" y="2812736"/>
            <a:ext cx="3599543" cy="2082171"/>
          </a:xfrm>
          <a:prstGeom prst="rect">
            <a:avLst/>
          </a:prstGeom>
        </p:spPr>
      </p:pic>
    </p:spTree>
    <p:extLst>
      <p:ext uri="{BB962C8B-B14F-4D97-AF65-F5344CB8AC3E}">
        <p14:creationId xmlns:p14="http://schemas.microsoft.com/office/powerpoint/2010/main" val="989230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smtClean="0"/>
              <a:t>4.6</a:t>
            </a:r>
            <a:r>
              <a:rPr kumimoji="1" lang="zh-CN" altLang="en-US" sz="2200" b="1" dirty="0" smtClean="0"/>
              <a:t>、</a:t>
            </a:r>
            <a:r>
              <a:rPr kumimoji="1" lang="zh-CN" altLang="en-US" sz="2200" b="1" dirty="0"/>
              <a:t>分支管理</a:t>
            </a:r>
            <a:r>
              <a:rPr kumimoji="1" lang="en-US" altLang="zh-CN" sz="2200" b="1" dirty="0"/>
              <a:t>--</a:t>
            </a:r>
            <a:r>
              <a:rPr kumimoji="1" lang="zh-CN" altLang="en-US" sz="2200" b="1" dirty="0" smtClean="0"/>
              <a:t>检出</a:t>
            </a:r>
            <a:r>
              <a:rPr kumimoji="1" lang="zh-CN" altLang="en-US" sz="2200" b="1" dirty="0"/>
              <a:t>远端</a:t>
            </a:r>
            <a:r>
              <a:rPr kumimoji="1" lang="zh-CN" altLang="en-US" sz="2200" b="1" dirty="0" smtClean="0"/>
              <a:t>分支</a:t>
            </a:r>
            <a:endParaRPr kumimoji="1" lang="zh-CN" altLang="en-US" sz="2200" b="1"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zh-CN" altLang="en-US" dirty="0" smtClean="0"/>
              <a:t>在</a:t>
            </a:r>
            <a:r>
              <a:rPr kumimoji="1" lang="en-US" altLang="zh-CN" dirty="0" err="1" smtClean="0"/>
              <a:t>sourcetree</a:t>
            </a:r>
            <a:r>
              <a:rPr kumimoji="1" lang="zh-CN" altLang="en-US" dirty="0" smtClean="0"/>
              <a:t>远端分支列表选择需要检出的分支名，右键单击，选择检出，即可将远端分支检出到本地。如下图所示检出远端</a:t>
            </a:r>
            <a:r>
              <a:rPr kumimoji="1" lang="en-US" altLang="zh-CN" dirty="0" smtClean="0"/>
              <a:t>develop</a:t>
            </a:r>
            <a:r>
              <a:rPr kumimoji="1" lang="zh-CN" altLang="en-US" dirty="0" smtClean="0"/>
              <a:t>分支。</a:t>
            </a:r>
          </a:p>
          <a:p>
            <a:pPr marL="0" indent="0">
              <a:buNone/>
            </a:pPr>
            <a:endParaRPr kumimoji="1" lang="zh-CN" altLang="en-US" dirty="0" smtClean="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168825"/>
            <a:ext cx="4377038" cy="117384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799336"/>
            <a:ext cx="4060371" cy="1785358"/>
          </a:xfrm>
          <a:prstGeom prst="rect">
            <a:avLst/>
          </a:prstGeom>
        </p:spPr>
      </p:pic>
    </p:spTree>
    <p:extLst>
      <p:ext uri="{BB962C8B-B14F-4D97-AF65-F5344CB8AC3E}">
        <p14:creationId xmlns:p14="http://schemas.microsoft.com/office/powerpoint/2010/main" val="1718930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a:t>5</a:t>
            </a:r>
            <a:r>
              <a:rPr kumimoji="1" lang="zh-CN" altLang="en-US" sz="2200" b="1" dirty="0"/>
              <a:t>、代码</a:t>
            </a:r>
            <a:r>
              <a:rPr kumimoji="1" lang="zh-CN" altLang="en-US" sz="2200" b="1" dirty="0" smtClean="0"/>
              <a:t>管理</a:t>
            </a:r>
            <a:endParaRPr kumimoji="1" lang="zh-CN" altLang="en-US" sz="2200" b="1"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en-US" altLang="zh-CN" dirty="0" smtClean="0"/>
              <a:t>5.1</a:t>
            </a:r>
            <a:r>
              <a:rPr kumimoji="1" lang="zh-CN" altLang="en-US" dirty="0" smtClean="0"/>
              <a:t>、代码提交</a:t>
            </a:r>
          </a:p>
          <a:p>
            <a:pPr marL="0" indent="0">
              <a:buNone/>
            </a:pPr>
            <a:r>
              <a:rPr kumimoji="1" lang="en-US" altLang="zh-CN" dirty="0" smtClean="0"/>
              <a:t>5.2</a:t>
            </a:r>
            <a:r>
              <a:rPr kumimoji="1" lang="zh-CN" altLang="en-US" dirty="0" smtClean="0"/>
              <a:t>、拉取远端代码</a:t>
            </a:r>
          </a:p>
          <a:p>
            <a:pPr marL="0" indent="0">
              <a:buNone/>
            </a:pPr>
            <a:r>
              <a:rPr kumimoji="1" lang="en-US" altLang="zh-CN" dirty="0" smtClean="0"/>
              <a:t>5.3</a:t>
            </a:r>
            <a:r>
              <a:rPr kumimoji="1" lang="zh-CN" altLang="en-US" dirty="0" smtClean="0"/>
              <a:t>、将本地代码推送端远端</a:t>
            </a:r>
          </a:p>
          <a:p>
            <a:pPr marL="0" indent="0">
              <a:buNone/>
            </a:pPr>
            <a:r>
              <a:rPr kumimoji="1" lang="en-US" altLang="zh-CN" dirty="0" smtClean="0"/>
              <a:t>5.4</a:t>
            </a:r>
            <a:r>
              <a:rPr kumimoji="1" lang="zh-CN" altLang="en-US" dirty="0" smtClean="0"/>
              <a:t>、</a:t>
            </a:r>
            <a:r>
              <a:rPr kumimoji="1" lang="en-US" altLang="zh-CN" dirty="0" smtClean="0"/>
              <a:t>merge</a:t>
            </a:r>
            <a:r>
              <a:rPr kumimoji="1" lang="zh-CN" altLang="en-US" dirty="0" smtClean="0"/>
              <a:t>请求</a:t>
            </a:r>
            <a:endParaRPr kumimoji="1" lang="zh-CN" altLang="en-US" dirty="0"/>
          </a:p>
        </p:txBody>
      </p:sp>
    </p:spTree>
    <p:extLst>
      <p:ext uri="{BB962C8B-B14F-4D97-AF65-F5344CB8AC3E}">
        <p14:creationId xmlns:p14="http://schemas.microsoft.com/office/powerpoint/2010/main" val="712786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500743"/>
          </a:xfrm>
        </p:spPr>
        <p:txBody>
          <a:bodyPr>
            <a:noAutofit/>
          </a:bodyPr>
          <a:lstStyle/>
          <a:p>
            <a:r>
              <a:rPr kumimoji="1" lang="en-US" altLang="zh-CN" sz="2200" b="1" dirty="0" smtClean="0"/>
              <a:t>5.1</a:t>
            </a:r>
            <a:r>
              <a:rPr kumimoji="1" lang="zh-CN" altLang="en-US" sz="2200" b="1" dirty="0" smtClean="0"/>
              <a:t>、</a:t>
            </a:r>
            <a:r>
              <a:rPr kumimoji="1" lang="zh-CN" altLang="en-US" sz="2200" b="1" dirty="0"/>
              <a:t>代码</a:t>
            </a:r>
            <a:r>
              <a:rPr kumimoji="1" lang="zh-CN" altLang="en-US" sz="2200" b="1" dirty="0" smtClean="0"/>
              <a:t>管理</a:t>
            </a:r>
            <a:r>
              <a:rPr kumimoji="1" lang="en-US" altLang="zh-CN" sz="2200" b="1" dirty="0" smtClean="0"/>
              <a:t>--</a:t>
            </a:r>
            <a:r>
              <a:rPr kumimoji="1" lang="zh-CN" altLang="en-US" sz="2400" b="1" dirty="0"/>
              <a:t>代码提交</a:t>
            </a:r>
            <a:r>
              <a:rPr kumimoji="1" lang="zh-CN" altLang="en-US" sz="2400" dirty="0"/>
              <a:t/>
            </a:r>
            <a:br>
              <a:rPr kumimoji="1" lang="zh-CN" altLang="en-US" sz="2400" dirty="0"/>
            </a:br>
            <a:r>
              <a:rPr kumimoji="1" lang="zh-CN" altLang="en-US" sz="2400" dirty="0"/>
              <a:t/>
            </a:r>
            <a:br>
              <a:rPr kumimoji="1" lang="zh-CN" altLang="en-US" sz="2400" dirty="0"/>
            </a:br>
            <a:r>
              <a:rPr kumimoji="1" lang="zh-CN" altLang="en-US" sz="2200" dirty="0"/>
              <a:t/>
            </a:r>
            <a:br>
              <a:rPr kumimoji="1" lang="zh-CN" altLang="en-US" sz="2200" dirty="0"/>
            </a:br>
            <a:endParaRPr kumimoji="1" lang="zh-CN" altLang="en-US" sz="2200" dirty="0"/>
          </a:p>
        </p:txBody>
      </p:sp>
      <p:sp>
        <p:nvSpPr>
          <p:cNvPr id="3" name="内容占位符 2"/>
          <p:cNvSpPr>
            <a:spLocks noGrp="1"/>
          </p:cNvSpPr>
          <p:nvPr>
            <p:ph idx="1"/>
          </p:nvPr>
        </p:nvSpPr>
        <p:spPr>
          <a:xfrm>
            <a:off x="677334" y="1110343"/>
            <a:ext cx="8596668" cy="4931019"/>
          </a:xfrm>
        </p:spPr>
        <p:txBody>
          <a:bodyPr/>
          <a:lstStyle/>
          <a:p>
            <a:pPr marL="0" indent="0">
              <a:buNone/>
            </a:pPr>
            <a:r>
              <a:rPr kumimoji="1" lang="zh-CN" altLang="en-US" dirty="0" smtClean="0"/>
              <a:t>代码提交：</a:t>
            </a:r>
          </a:p>
          <a:p>
            <a:pPr marL="0" indent="0">
              <a:buNone/>
            </a:pPr>
            <a:r>
              <a:rPr kumimoji="1" lang="zh-CN" altLang="en-US" dirty="0" smtClean="0"/>
              <a:t>修改本地仓库</a:t>
            </a:r>
            <a:r>
              <a:rPr kumimoji="1" lang="en-US" altLang="zh-CN" dirty="0" err="1" smtClean="0"/>
              <a:t>readme.md</a:t>
            </a:r>
            <a:r>
              <a:rPr kumimoji="1" lang="zh-CN" altLang="en-US" dirty="0" smtClean="0"/>
              <a:t>文件。</a:t>
            </a:r>
          </a:p>
          <a:p>
            <a:pPr marL="0" indent="0">
              <a:buNone/>
            </a:pPr>
            <a:endParaRPr kumimoji="1" lang="zh-CN" altLang="en-US" dirty="0"/>
          </a:p>
          <a:p>
            <a:pPr marL="0" indent="0">
              <a:buNone/>
            </a:pPr>
            <a:endParaRPr kumimoji="1" lang="zh-CN" altLang="en-US" dirty="0" smtClean="0"/>
          </a:p>
          <a:p>
            <a:pPr marL="0" indent="0">
              <a:buNone/>
            </a:pPr>
            <a:r>
              <a:rPr kumimoji="1" lang="zh-CN" altLang="en-US" dirty="0"/>
              <a:t>点击</a:t>
            </a:r>
            <a:r>
              <a:rPr kumimoji="1" lang="en-US" altLang="zh-CN" dirty="0" err="1"/>
              <a:t>sourcetree</a:t>
            </a:r>
            <a:r>
              <a:rPr kumimoji="1" lang="zh-CN" altLang="en-US" dirty="0"/>
              <a:t>文件状态，即可看到对</a:t>
            </a:r>
            <a:r>
              <a:rPr kumimoji="1" lang="en-US" altLang="zh-CN" dirty="0" err="1"/>
              <a:t>readme.md</a:t>
            </a:r>
            <a:r>
              <a:rPr kumimoji="1" lang="zh-CN" altLang="en-US" dirty="0"/>
              <a:t>文件的修改。</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34" y="1983015"/>
            <a:ext cx="2358571" cy="596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34" y="3197324"/>
            <a:ext cx="6734902" cy="2615648"/>
          </a:xfrm>
          <a:prstGeom prst="rect">
            <a:avLst/>
          </a:prstGeom>
        </p:spPr>
      </p:pic>
    </p:spTree>
    <p:extLst>
      <p:ext uri="{BB962C8B-B14F-4D97-AF65-F5344CB8AC3E}">
        <p14:creationId xmlns:p14="http://schemas.microsoft.com/office/powerpoint/2010/main" val="614340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400187"/>
          </a:xfrm>
        </p:spPr>
        <p:txBody>
          <a:bodyPr>
            <a:normAutofit fontScale="90000"/>
          </a:bodyPr>
          <a:lstStyle/>
          <a:p>
            <a:r>
              <a:rPr kumimoji="1" lang="zh-CN" altLang="en-US" sz="2400" b="1" dirty="0" smtClean="0"/>
              <a:t>目录：</a:t>
            </a:r>
            <a:endParaRPr kumimoji="1" lang="zh-CN" altLang="en-US" sz="2400" b="1" dirty="0"/>
          </a:p>
        </p:txBody>
      </p:sp>
      <p:sp>
        <p:nvSpPr>
          <p:cNvPr id="3" name="内容占位符 2"/>
          <p:cNvSpPr>
            <a:spLocks noGrp="1"/>
          </p:cNvSpPr>
          <p:nvPr>
            <p:ph idx="1"/>
          </p:nvPr>
        </p:nvSpPr>
        <p:spPr>
          <a:xfrm>
            <a:off x="838200" y="970156"/>
            <a:ext cx="10515600" cy="5699001"/>
          </a:xfrm>
        </p:spPr>
        <p:txBody>
          <a:bodyPr>
            <a:noAutofit/>
          </a:bodyPr>
          <a:lstStyle/>
          <a:p>
            <a:pPr marL="0" indent="0">
              <a:buNone/>
            </a:pPr>
            <a:r>
              <a:rPr kumimoji="1" lang="en-US" altLang="zh-CN" dirty="0"/>
              <a:t>0</a:t>
            </a:r>
            <a:r>
              <a:rPr kumimoji="1" lang="zh-CN" altLang="en-US" sz="1800" dirty="0" smtClean="0"/>
              <a:t>、</a:t>
            </a:r>
            <a:r>
              <a:rPr kumimoji="1" lang="en-US" altLang="zh-CN" sz="1800" dirty="0" err="1" smtClean="0"/>
              <a:t>Git</a:t>
            </a:r>
            <a:r>
              <a:rPr kumimoji="1" lang="zh-CN" altLang="en-US" sz="1800" dirty="0" smtClean="0"/>
              <a:t>简介</a:t>
            </a:r>
            <a:endParaRPr kumimoji="1" lang="en-US" altLang="zh-CN" sz="1800" dirty="0" smtClean="0"/>
          </a:p>
          <a:p>
            <a:pPr marL="0" indent="0">
              <a:buNone/>
            </a:pPr>
            <a:r>
              <a:rPr kumimoji="1" lang="en-US" altLang="zh-CN" sz="1800" dirty="0" smtClean="0"/>
              <a:t>1</a:t>
            </a:r>
            <a:r>
              <a:rPr kumimoji="1" lang="zh-CN" altLang="en-US" sz="1800" dirty="0" smtClean="0"/>
              <a:t>、</a:t>
            </a:r>
            <a:r>
              <a:rPr kumimoji="1" lang="en-US" altLang="zh-CN" sz="1800" dirty="0" err="1" smtClean="0"/>
              <a:t>GitLab</a:t>
            </a:r>
            <a:r>
              <a:rPr kumimoji="1" lang="zh-CN" altLang="en-US" sz="1800" dirty="0" smtClean="0"/>
              <a:t>项目创建</a:t>
            </a:r>
          </a:p>
          <a:p>
            <a:pPr marL="0" indent="0">
              <a:buNone/>
            </a:pPr>
            <a:r>
              <a:rPr kumimoji="1" lang="en-US" altLang="zh-CN" sz="1800" dirty="0" smtClean="0"/>
              <a:t>2</a:t>
            </a:r>
            <a:r>
              <a:rPr kumimoji="1" lang="zh-CN" altLang="en-US" sz="1800" dirty="0" smtClean="0"/>
              <a:t>、</a:t>
            </a:r>
            <a:r>
              <a:rPr kumimoji="1" lang="en-US" altLang="zh-CN" sz="1800" dirty="0" smtClean="0"/>
              <a:t>SSH</a:t>
            </a:r>
            <a:r>
              <a:rPr kumimoji="1" lang="zh-CN" altLang="en-US" sz="1800" dirty="0" smtClean="0"/>
              <a:t>秘钥配置</a:t>
            </a:r>
          </a:p>
          <a:p>
            <a:pPr marL="0" indent="0">
              <a:buNone/>
            </a:pPr>
            <a:r>
              <a:rPr kumimoji="1" lang="en-US" altLang="zh-CN" sz="1800" dirty="0" smtClean="0"/>
              <a:t>3</a:t>
            </a:r>
            <a:r>
              <a:rPr kumimoji="1" lang="zh-CN" altLang="en-US" sz="1800" dirty="0" smtClean="0"/>
              <a:t>、远程仓库克隆</a:t>
            </a:r>
          </a:p>
          <a:p>
            <a:pPr marL="0" indent="0">
              <a:buNone/>
            </a:pPr>
            <a:r>
              <a:rPr kumimoji="1" lang="en-US" altLang="zh-CN" sz="1800" dirty="0" smtClean="0"/>
              <a:t>4</a:t>
            </a:r>
            <a:r>
              <a:rPr kumimoji="1" lang="zh-CN" altLang="en-US" sz="1800" dirty="0" smtClean="0"/>
              <a:t>、分支管理</a:t>
            </a:r>
          </a:p>
          <a:p>
            <a:pPr marL="0" indent="0">
              <a:buNone/>
            </a:pPr>
            <a:r>
              <a:rPr kumimoji="1" lang="en-US" altLang="zh-CN" sz="1800" dirty="0" smtClean="0"/>
              <a:t>5</a:t>
            </a:r>
            <a:r>
              <a:rPr kumimoji="1" lang="zh-CN" altLang="en-US" sz="1800" dirty="0" smtClean="0"/>
              <a:t>、代码管理</a:t>
            </a:r>
          </a:p>
          <a:p>
            <a:pPr marL="0" indent="0">
              <a:buNone/>
            </a:pPr>
            <a:r>
              <a:rPr kumimoji="1" lang="en-US" altLang="zh-CN" sz="1800" dirty="0" smtClean="0"/>
              <a:t>6</a:t>
            </a:r>
            <a:r>
              <a:rPr kumimoji="1" lang="zh-CN" altLang="en-US" sz="1800" dirty="0" smtClean="0"/>
              <a:t>、冲突解决</a:t>
            </a:r>
          </a:p>
          <a:p>
            <a:pPr marL="0" indent="0">
              <a:buNone/>
            </a:pPr>
            <a:r>
              <a:rPr kumimoji="1" lang="en-US" altLang="zh-CN" sz="1800" dirty="0" smtClean="0"/>
              <a:t>7</a:t>
            </a:r>
            <a:r>
              <a:rPr kumimoji="1" lang="zh-CN" altLang="en-US" sz="1800" dirty="0" smtClean="0"/>
              <a:t>、代码回退</a:t>
            </a:r>
          </a:p>
          <a:p>
            <a:pPr marL="0" indent="0">
              <a:buNone/>
            </a:pPr>
            <a:r>
              <a:rPr kumimoji="1" lang="en-US" altLang="zh-CN" sz="1800" dirty="0" smtClean="0"/>
              <a:t>8</a:t>
            </a:r>
            <a:r>
              <a:rPr kumimoji="1" lang="zh-CN" altLang="en-US" sz="1800" dirty="0" smtClean="0"/>
              <a:t>、参考</a:t>
            </a:r>
            <a:endParaRPr kumimoji="1" lang="zh-CN" altLang="en-US" sz="1800" dirty="0"/>
          </a:p>
        </p:txBody>
      </p:sp>
    </p:spTree>
    <p:extLst>
      <p:ext uri="{BB962C8B-B14F-4D97-AF65-F5344CB8AC3E}">
        <p14:creationId xmlns:p14="http://schemas.microsoft.com/office/powerpoint/2010/main" val="27553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fontScale="90000"/>
          </a:bodyPr>
          <a:lstStyle/>
          <a:p>
            <a:r>
              <a:rPr kumimoji="1" lang="en-US" altLang="zh-CN" sz="2200" b="1" dirty="0" smtClean="0"/>
              <a:t>5.1</a:t>
            </a:r>
            <a:r>
              <a:rPr kumimoji="1" lang="zh-CN" altLang="en-US" sz="2200" b="1" dirty="0" smtClean="0"/>
              <a:t>、</a:t>
            </a:r>
            <a:r>
              <a:rPr kumimoji="1" lang="zh-CN" altLang="en-US" sz="2400" b="1" dirty="0"/>
              <a:t>代码</a:t>
            </a:r>
            <a:r>
              <a:rPr kumimoji="1" lang="zh-CN" altLang="en-US" sz="2400" b="1" dirty="0" smtClean="0"/>
              <a:t>管理</a:t>
            </a:r>
            <a:r>
              <a:rPr kumimoji="1" lang="en-US" altLang="zh-CN" sz="2200" b="1" dirty="0" smtClean="0"/>
              <a:t>--</a:t>
            </a:r>
            <a:r>
              <a:rPr kumimoji="1" lang="zh-CN" altLang="en-US" sz="2400" b="1" dirty="0"/>
              <a:t>代码提交</a:t>
            </a:r>
            <a:r>
              <a:rPr kumimoji="1" lang="zh-CN" altLang="en-US" sz="2400" dirty="0"/>
              <a:t/>
            </a:r>
            <a:br>
              <a:rPr kumimoji="1" lang="zh-CN" altLang="en-US" sz="2400" dirty="0"/>
            </a:br>
            <a:endParaRPr kumimoji="1" lang="zh-CN" altLang="en-US" sz="2200" dirty="0"/>
          </a:p>
        </p:txBody>
      </p:sp>
      <p:sp>
        <p:nvSpPr>
          <p:cNvPr id="3" name="内容占位符 2"/>
          <p:cNvSpPr>
            <a:spLocks noGrp="1"/>
          </p:cNvSpPr>
          <p:nvPr>
            <p:ph idx="1"/>
          </p:nvPr>
        </p:nvSpPr>
        <p:spPr>
          <a:xfrm>
            <a:off x="677334" y="1066801"/>
            <a:ext cx="8596668" cy="4974562"/>
          </a:xfrm>
        </p:spPr>
        <p:txBody>
          <a:bodyPr>
            <a:normAutofit lnSpcReduction="10000"/>
          </a:bodyPr>
          <a:lstStyle/>
          <a:p>
            <a:pPr marL="0" indent="0">
              <a:buNone/>
            </a:pPr>
            <a:r>
              <a:rPr kumimoji="1" lang="zh-CN" altLang="en-US" dirty="0" smtClean="0"/>
              <a:t>点击</a:t>
            </a:r>
            <a:r>
              <a:rPr kumimoji="1" lang="en-US" altLang="zh-CN" dirty="0" err="1" smtClean="0"/>
              <a:t>sourcetree</a:t>
            </a:r>
            <a:r>
              <a:rPr kumimoji="1" lang="zh-CN" altLang="en-US" dirty="0" smtClean="0"/>
              <a:t>菜单栏上的提交按钮，输入本次提交的内容后，点击提交，即可将代码提交到本地仓库。</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a:p>
          <a:p>
            <a:pPr marL="0" indent="0">
              <a:buNone/>
            </a:pPr>
            <a:r>
              <a:rPr kumimoji="1" lang="zh-CN" altLang="en-US" dirty="0" smtClean="0"/>
              <a:t>提交本地后可以看到菜单栏推送的地方提示有一个</a:t>
            </a:r>
            <a:r>
              <a:rPr kumimoji="1" lang="en-US" altLang="zh-CN" dirty="0" smtClean="0"/>
              <a:t>commit</a:t>
            </a:r>
            <a:r>
              <a:rPr kumimoji="1" lang="zh-CN" altLang="en-US" dirty="0" smtClean="0"/>
              <a:t>需要推送到远端</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r>
              <a:rPr kumimoji="1" lang="zh-CN" altLang="en-US" dirty="0" smtClean="0"/>
              <a:t>代码提交只是将代码提交到本地仓库中去</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35" y="1661494"/>
            <a:ext cx="2588380" cy="155542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5" y="3559076"/>
            <a:ext cx="3295952" cy="1790618"/>
          </a:xfrm>
          <a:prstGeom prst="rect">
            <a:avLst/>
          </a:prstGeom>
        </p:spPr>
      </p:pic>
    </p:spTree>
    <p:extLst>
      <p:ext uri="{BB962C8B-B14F-4D97-AF65-F5344CB8AC3E}">
        <p14:creationId xmlns:p14="http://schemas.microsoft.com/office/powerpoint/2010/main" val="2123987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smtClean="0"/>
              <a:t>5.2</a:t>
            </a:r>
            <a:r>
              <a:rPr kumimoji="1" lang="zh-CN" altLang="en-US" sz="2200" b="1" dirty="0" smtClean="0"/>
              <a:t>、</a:t>
            </a:r>
            <a:r>
              <a:rPr kumimoji="1" lang="zh-CN" altLang="en-US" sz="2200" b="1" dirty="0"/>
              <a:t>代码</a:t>
            </a:r>
            <a:r>
              <a:rPr kumimoji="1" lang="zh-CN" altLang="en-US" sz="2200" b="1" dirty="0" smtClean="0"/>
              <a:t>管理</a:t>
            </a:r>
            <a:r>
              <a:rPr kumimoji="1" lang="en-US" altLang="zh-CN" sz="2200" b="1" dirty="0" smtClean="0"/>
              <a:t>--</a:t>
            </a:r>
            <a:r>
              <a:rPr kumimoji="1" lang="zh-CN" altLang="en-US" sz="2400" b="1" dirty="0"/>
              <a:t>拉取远端代码</a:t>
            </a:r>
            <a:endParaRPr kumimoji="1" lang="zh-CN" altLang="en-US" sz="2200" b="1" dirty="0"/>
          </a:p>
        </p:txBody>
      </p:sp>
      <p:sp>
        <p:nvSpPr>
          <p:cNvPr id="3" name="内容占位符 2"/>
          <p:cNvSpPr>
            <a:spLocks noGrp="1"/>
          </p:cNvSpPr>
          <p:nvPr>
            <p:ph idx="1"/>
          </p:nvPr>
        </p:nvSpPr>
        <p:spPr>
          <a:xfrm>
            <a:off x="677334" y="1077687"/>
            <a:ext cx="8596668" cy="4963676"/>
          </a:xfrm>
        </p:spPr>
        <p:txBody>
          <a:bodyPr>
            <a:normAutofit lnSpcReduction="10000"/>
          </a:bodyPr>
          <a:lstStyle/>
          <a:p>
            <a:pPr marL="0" indent="0">
              <a:buNone/>
            </a:pPr>
            <a:r>
              <a:rPr kumimoji="1" lang="zh-CN" altLang="en-US" dirty="0" smtClean="0"/>
              <a:t>点击</a:t>
            </a:r>
            <a:r>
              <a:rPr kumimoji="1" lang="en-US" altLang="zh-CN" dirty="0" err="1" smtClean="0"/>
              <a:t>sourcetree</a:t>
            </a:r>
            <a:r>
              <a:rPr kumimoji="1" lang="zh-CN" altLang="en-US" dirty="0" smtClean="0"/>
              <a:t>菜单栏拉取按钮，在要拉取的远端分支下，选择需要拉取的远端分支，点击确定，即可将远端代码拉取到本地。</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r>
              <a:rPr kumimoji="1" lang="zh-CN" altLang="en-US" dirty="0" smtClean="0"/>
              <a:t>要拉取的远端分支，一般为代码合并的总分支，比如</a:t>
            </a:r>
            <a:r>
              <a:rPr kumimoji="1" lang="en-US" altLang="zh-CN" dirty="0" smtClean="0"/>
              <a:t>master</a:t>
            </a:r>
            <a:r>
              <a:rPr kumimoji="1" lang="zh-CN" altLang="en-US" dirty="0" smtClean="0"/>
              <a:t>现在用于合并所有分支的代码，只需要拉取</a:t>
            </a:r>
            <a:r>
              <a:rPr kumimoji="1" lang="en-US" altLang="zh-CN" dirty="0" smtClean="0"/>
              <a:t>master</a:t>
            </a:r>
            <a:r>
              <a:rPr kumimoji="1" lang="zh-CN" altLang="en-US" dirty="0" smtClean="0"/>
              <a:t>分支上的代码到本地即可。</a:t>
            </a:r>
          </a:p>
          <a:p>
            <a:pPr marL="0" indent="0">
              <a:buNone/>
            </a:pPr>
            <a:r>
              <a:rPr kumimoji="1" lang="zh-CN" altLang="en-US" dirty="0" smtClean="0"/>
              <a:t>将代码提交到本地，在推送到远端之前，都要拉取远端的代码和本地的代码进行合并，保持本地代码超前远端代码，并能够发现合并后的代码是否有问题，确保推送多远端的代码是可以跑得通的。</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34" y="1734458"/>
            <a:ext cx="6093580" cy="2407852"/>
          </a:xfrm>
          <a:prstGeom prst="rect">
            <a:avLst/>
          </a:prstGeom>
        </p:spPr>
      </p:pic>
    </p:spTree>
    <p:extLst>
      <p:ext uri="{BB962C8B-B14F-4D97-AF65-F5344CB8AC3E}">
        <p14:creationId xmlns:p14="http://schemas.microsoft.com/office/powerpoint/2010/main" val="1415431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fontScale="90000"/>
          </a:bodyPr>
          <a:lstStyle/>
          <a:p>
            <a:r>
              <a:rPr kumimoji="1" lang="en-US" altLang="zh-CN" sz="2400" b="1" dirty="0" smtClean="0"/>
              <a:t>5.3</a:t>
            </a:r>
            <a:r>
              <a:rPr kumimoji="1" lang="zh-CN" altLang="en-US" sz="2400" b="1" dirty="0" smtClean="0"/>
              <a:t>、</a:t>
            </a:r>
            <a:r>
              <a:rPr kumimoji="1" lang="zh-CN" altLang="en-US" sz="2400" b="1" dirty="0"/>
              <a:t>代码</a:t>
            </a:r>
            <a:r>
              <a:rPr kumimoji="1" lang="zh-CN" altLang="en-US" sz="2400" b="1" dirty="0" smtClean="0"/>
              <a:t>管理</a:t>
            </a:r>
            <a:r>
              <a:rPr kumimoji="1" lang="en-US" altLang="zh-CN" sz="2400" b="1" dirty="0" smtClean="0"/>
              <a:t>--</a:t>
            </a:r>
            <a:r>
              <a:rPr kumimoji="1" lang="zh-CN" altLang="en-US" sz="2400" b="1" dirty="0"/>
              <a:t>将本地代码推送端远端</a:t>
            </a:r>
            <a:br>
              <a:rPr kumimoji="1" lang="zh-CN" altLang="en-US" sz="2400" b="1" dirty="0"/>
            </a:br>
            <a:endParaRPr kumimoji="1" lang="zh-CN" altLang="en-US" sz="2200" b="1" dirty="0"/>
          </a:p>
        </p:txBody>
      </p:sp>
      <p:sp>
        <p:nvSpPr>
          <p:cNvPr id="3" name="内容占位符 2"/>
          <p:cNvSpPr>
            <a:spLocks noGrp="1"/>
          </p:cNvSpPr>
          <p:nvPr>
            <p:ph idx="1"/>
          </p:nvPr>
        </p:nvSpPr>
        <p:spPr>
          <a:xfrm>
            <a:off x="677334" y="1077686"/>
            <a:ext cx="8596668" cy="4963677"/>
          </a:xfrm>
        </p:spPr>
        <p:txBody>
          <a:bodyPr/>
          <a:lstStyle/>
          <a:p>
            <a:pPr marL="0" indent="0">
              <a:buNone/>
            </a:pPr>
            <a:r>
              <a:rPr kumimoji="1" lang="zh-CN" altLang="en-US" dirty="0" smtClean="0"/>
              <a:t>在上述两个步骤操作完，确保合并后的代码没有问题，即可将代码推动到远端自己的分支。</a:t>
            </a:r>
          </a:p>
          <a:p>
            <a:pPr marL="0" indent="0">
              <a:buNone/>
            </a:pPr>
            <a:r>
              <a:rPr kumimoji="1" lang="zh-CN" altLang="en-US" dirty="0" smtClean="0"/>
              <a:t>点击</a:t>
            </a:r>
            <a:r>
              <a:rPr kumimoji="1" lang="en-US" altLang="zh-CN" dirty="0" err="1" smtClean="0"/>
              <a:t>sourcetree</a:t>
            </a:r>
            <a:r>
              <a:rPr kumimoji="1" lang="zh-CN" altLang="en-US" dirty="0" smtClean="0"/>
              <a:t>菜单栏推送按钮，选择需要推动的分支，这里是将</a:t>
            </a:r>
            <a:r>
              <a:rPr kumimoji="1" lang="en-US" altLang="zh-CN" dirty="0" smtClean="0"/>
              <a:t>develop</a:t>
            </a:r>
            <a:r>
              <a:rPr kumimoji="1" lang="zh-CN" altLang="en-US" dirty="0" smtClean="0"/>
              <a:t>分支上的改动推动到远端的</a:t>
            </a:r>
            <a:r>
              <a:rPr kumimoji="1" lang="en-US" altLang="zh-CN" dirty="0" smtClean="0"/>
              <a:t>develop</a:t>
            </a:r>
            <a:r>
              <a:rPr kumimoji="1" lang="zh-CN" altLang="en-US" dirty="0" smtClean="0"/>
              <a:t>分支上去，点击确定，就可以将本地代码修改推送到远程仓库自己的分支上去。</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49" y="3004151"/>
            <a:ext cx="5932714" cy="2422666"/>
          </a:xfrm>
          <a:prstGeom prst="rect">
            <a:avLst/>
          </a:prstGeom>
        </p:spPr>
      </p:pic>
    </p:spTree>
    <p:extLst>
      <p:ext uri="{BB962C8B-B14F-4D97-AF65-F5344CB8AC3E}">
        <p14:creationId xmlns:p14="http://schemas.microsoft.com/office/powerpoint/2010/main" val="2025753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533400"/>
          </a:xfrm>
        </p:spPr>
        <p:txBody>
          <a:bodyPr>
            <a:normAutofit/>
          </a:bodyPr>
          <a:lstStyle/>
          <a:p>
            <a:r>
              <a:rPr kumimoji="1" lang="en-US" altLang="zh-CN" sz="2200" b="1" dirty="0" smtClean="0"/>
              <a:t>5.4</a:t>
            </a:r>
            <a:r>
              <a:rPr kumimoji="1" lang="zh-CN" altLang="en-US" sz="2200" b="1" dirty="0" smtClean="0"/>
              <a:t>、代码管理</a:t>
            </a:r>
            <a:r>
              <a:rPr kumimoji="1" lang="en-US" altLang="zh-CN" sz="2200" b="1" dirty="0" smtClean="0"/>
              <a:t>--</a:t>
            </a:r>
            <a:r>
              <a:rPr kumimoji="1" lang="en-US" altLang="zh-CN" sz="2200" b="1" dirty="0"/>
              <a:t>merge</a:t>
            </a:r>
            <a:r>
              <a:rPr kumimoji="1" lang="zh-CN" altLang="en-US" sz="2200" b="1" dirty="0" smtClean="0"/>
              <a:t>请求</a:t>
            </a:r>
            <a:endParaRPr kumimoji="1" lang="zh-CN" altLang="en-US" sz="2200" b="1" dirty="0"/>
          </a:p>
        </p:txBody>
      </p:sp>
      <p:sp>
        <p:nvSpPr>
          <p:cNvPr id="3" name="内容占位符 2"/>
          <p:cNvSpPr>
            <a:spLocks noGrp="1"/>
          </p:cNvSpPr>
          <p:nvPr>
            <p:ph idx="1"/>
          </p:nvPr>
        </p:nvSpPr>
        <p:spPr>
          <a:xfrm>
            <a:off x="677334" y="1143001"/>
            <a:ext cx="8596668" cy="4898362"/>
          </a:xfrm>
        </p:spPr>
        <p:txBody>
          <a:bodyPr/>
          <a:lstStyle/>
          <a:p>
            <a:pPr marL="0" indent="0">
              <a:buNone/>
            </a:pPr>
            <a:r>
              <a:rPr kumimoji="1" lang="zh-CN" altLang="en-US" dirty="0" smtClean="0"/>
              <a:t>打开</a:t>
            </a:r>
            <a:r>
              <a:rPr kumimoji="1" lang="en-US" altLang="zh-CN" dirty="0" err="1" smtClean="0"/>
              <a:t>GitLab</a:t>
            </a:r>
            <a:r>
              <a:rPr kumimoji="1" lang="zh-CN" altLang="en-US" dirty="0" smtClean="0"/>
              <a:t>，选择自己的项目，点击</a:t>
            </a:r>
            <a:r>
              <a:rPr kumimoji="1" lang="en-US" altLang="zh-CN" dirty="0" smtClean="0"/>
              <a:t>Merge</a:t>
            </a:r>
            <a:r>
              <a:rPr kumimoji="1" lang="zh-CN" altLang="en-US" dirty="0" smtClean="0"/>
              <a:t> </a:t>
            </a:r>
            <a:r>
              <a:rPr kumimoji="1" lang="en-US" altLang="zh-CN" dirty="0" smtClean="0"/>
              <a:t>Request</a:t>
            </a:r>
            <a:r>
              <a:rPr kumimoji="1" lang="zh-CN" altLang="en-US" dirty="0" smtClean="0"/>
              <a:t>发起</a:t>
            </a:r>
            <a:r>
              <a:rPr kumimoji="1" lang="en-US" altLang="zh-CN" dirty="0" smtClean="0"/>
              <a:t>Merge</a:t>
            </a:r>
            <a:r>
              <a:rPr kumimoji="1" lang="zh-CN" altLang="en-US" dirty="0" smtClean="0"/>
              <a:t>请求。</a:t>
            </a:r>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在</a:t>
            </a:r>
            <a:r>
              <a:rPr kumimoji="1" lang="en-US" altLang="zh-CN" dirty="0" smtClean="0"/>
              <a:t>Merge</a:t>
            </a:r>
            <a:r>
              <a:rPr kumimoji="1" lang="zh-CN" altLang="en-US" dirty="0" smtClean="0"/>
              <a:t> </a:t>
            </a:r>
            <a:r>
              <a:rPr kumimoji="1" lang="en-US" altLang="zh-CN" dirty="0" smtClean="0"/>
              <a:t>Request</a:t>
            </a:r>
            <a:r>
              <a:rPr kumimoji="1" lang="zh-CN" altLang="en-US" dirty="0" smtClean="0"/>
              <a:t>页面点击</a:t>
            </a:r>
            <a:r>
              <a:rPr kumimoji="1" lang="en-US" altLang="zh-CN" dirty="0" smtClean="0"/>
              <a:t>New</a:t>
            </a:r>
            <a:r>
              <a:rPr kumimoji="1" lang="zh-CN" altLang="en-US" dirty="0" smtClean="0"/>
              <a:t> </a:t>
            </a:r>
            <a:r>
              <a:rPr kumimoji="1" lang="en-US" altLang="zh-CN" dirty="0" smtClean="0"/>
              <a:t>Merge</a:t>
            </a:r>
            <a:r>
              <a:rPr kumimoji="1" lang="zh-CN" altLang="en-US" dirty="0" smtClean="0"/>
              <a:t> </a:t>
            </a:r>
            <a:r>
              <a:rPr kumimoji="1" lang="en-US" altLang="zh-CN" dirty="0" smtClean="0"/>
              <a:t>Request</a:t>
            </a:r>
            <a:r>
              <a:rPr kumimoji="1" lang="zh-CN" altLang="en-US" dirty="0" smtClean="0"/>
              <a:t>，添加新的</a:t>
            </a:r>
            <a:r>
              <a:rPr kumimoji="1" lang="en-US" altLang="zh-CN" dirty="0" smtClean="0"/>
              <a:t>Merge</a:t>
            </a:r>
            <a:r>
              <a:rPr kumimoji="1" lang="zh-CN" altLang="en-US" dirty="0" smtClean="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689099"/>
            <a:ext cx="7543800" cy="63719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20" y="3035677"/>
            <a:ext cx="8368695" cy="1609363"/>
          </a:xfrm>
          <a:prstGeom prst="rect">
            <a:avLst/>
          </a:prstGeom>
        </p:spPr>
      </p:pic>
    </p:spTree>
    <p:extLst>
      <p:ext uri="{BB962C8B-B14F-4D97-AF65-F5344CB8AC3E}">
        <p14:creationId xmlns:p14="http://schemas.microsoft.com/office/powerpoint/2010/main" val="742499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5.4</a:t>
            </a:r>
            <a:r>
              <a:rPr kumimoji="1" lang="zh-CN" altLang="en-US" sz="2200" b="1" dirty="0"/>
              <a:t>、代码管理</a:t>
            </a:r>
            <a:r>
              <a:rPr kumimoji="1" lang="en-US" altLang="zh-CN" sz="2200" b="1" dirty="0"/>
              <a:t>--merge</a:t>
            </a:r>
            <a:r>
              <a:rPr kumimoji="1" lang="zh-CN" altLang="en-US" sz="2200" b="1" dirty="0"/>
              <a:t>请求</a:t>
            </a:r>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在</a:t>
            </a:r>
            <a:r>
              <a:rPr kumimoji="1" lang="en-US" altLang="zh-CN" dirty="0" smtClean="0"/>
              <a:t>New</a:t>
            </a:r>
            <a:r>
              <a:rPr kumimoji="1" lang="zh-CN" altLang="en-US" dirty="0" smtClean="0"/>
              <a:t> </a:t>
            </a:r>
            <a:r>
              <a:rPr kumimoji="1" lang="en-US" altLang="zh-CN" dirty="0" smtClean="0"/>
              <a:t>Merge</a:t>
            </a:r>
            <a:r>
              <a:rPr kumimoji="1" lang="zh-CN" altLang="en-US" dirty="0" smtClean="0"/>
              <a:t> </a:t>
            </a:r>
            <a:r>
              <a:rPr kumimoji="1" lang="en-US" altLang="zh-CN" dirty="0" smtClean="0"/>
              <a:t>Request</a:t>
            </a:r>
            <a:r>
              <a:rPr kumimoji="1" lang="zh-CN" altLang="en-US" dirty="0" smtClean="0"/>
              <a:t>页面，</a:t>
            </a:r>
            <a:r>
              <a:rPr kumimoji="1" lang="en-US" altLang="zh-CN" dirty="0" smtClean="0"/>
              <a:t>Source</a:t>
            </a:r>
            <a:r>
              <a:rPr kumimoji="1" lang="zh-CN" altLang="en-US" dirty="0" smtClean="0"/>
              <a:t> </a:t>
            </a:r>
            <a:r>
              <a:rPr kumimoji="1" lang="en-US" altLang="zh-CN" dirty="0" smtClean="0"/>
              <a:t>Branch</a:t>
            </a:r>
            <a:r>
              <a:rPr kumimoji="1" lang="zh-CN" altLang="en-US" dirty="0" smtClean="0"/>
              <a:t>选项下选择提交</a:t>
            </a:r>
            <a:r>
              <a:rPr kumimoji="1" lang="en-US" altLang="zh-CN" dirty="0" smtClean="0"/>
              <a:t>Merge</a:t>
            </a:r>
            <a:r>
              <a:rPr kumimoji="1" lang="zh-CN" altLang="en-US" dirty="0" smtClean="0"/>
              <a:t>的分支，在</a:t>
            </a:r>
            <a:r>
              <a:rPr kumimoji="1" lang="en-US" altLang="zh-CN" dirty="0" smtClean="0"/>
              <a:t>Target</a:t>
            </a:r>
            <a:r>
              <a:rPr kumimoji="1" lang="zh-CN" altLang="en-US" dirty="0" smtClean="0"/>
              <a:t> </a:t>
            </a:r>
            <a:r>
              <a:rPr kumimoji="1" lang="en-US" altLang="zh-CN" dirty="0" smtClean="0"/>
              <a:t>Branch</a:t>
            </a:r>
            <a:r>
              <a:rPr kumimoji="1" lang="zh-CN" altLang="en-US" dirty="0" smtClean="0"/>
              <a:t>选择下选择，需要合并到的分支。这里是将</a:t>
            </a:r>
            <a:r>
              <a:rPr kumimoji="1" lang="en-US" altLang="zh-CN" dirty="0" smtClean="0"/>
              <a:t>develop</a:t>
            </a:r>
            <a:r>
              <a:rPr kumimoji="1" lang="zh-CN" altLang="en-US" dirty="0" smtClean="0"/>
              <a:t>上的代码请求合并到</a:t>
            </a:r>
            <a:r>
              <a:rPr kumimoji="1" lang="en-US" altLang="zh-CN" dirty="0" smtClean="0"/>
              <a:t>master</a:t>
            </a:r>
            <a:r>
              <a:rPr kumimoji="1" lang="zh-CN" altLang="en-US" dirty="0" smtClean="0"/>
              <a:t>分支上，在</a:t>
            </a:r>
            <a:r>
              <a:rPr kumimoji="1" lang="en-US" altLang="zh-CN" dirty="0" smtClean="0"/>
              <a:t>source</a:t>
            </a:r>
            <a:r>
              <a:rPr kumimoji="1" lang="zh-CN" altLang="en-US" dirty="0" smtClean="0"/>
              <a:t> </a:t>
            </a:r>
            <a:r>
              <a:rPr kumimoji="1" lang="en-US" altLang="zh-CN" dirty="0" smtClean="0"/>
              <a:t>branch</a:t>
            </a:r>
            <a:r>
              <a:rPr kumimoji="1" lang="zh-CN" altLang="en-US" dirty="0" smtClean="0"/>
              <a:t>分支下选择</a:t>
            </a:r>
            <a:r>
              <a:rPr kumimoji="1" lang="en-US" altLang="zh-CN" dirty="0" smtClean="0"/>
              <a:t>develop</a:t>
            </a:r>
            <a:r>
              <a:rPr kumimoji="1" lang="zh-CN" altLang="en-US" dirty="0" smtClean="0"/>
              <a:t>，在</a:t>
            </a:r>
            <a:r>
              <a:rPr kumimoji="1" lang="en-US" altLang="zh-CN" dirty="0" smtClean="0"/>
              <a:t>Target</a:t>
            </a:r>
            <a:r>
              <a:rPr kumimoji="1" lang="zh-CN" altLang="en-US" dirty="0" smtClean="0"/>
              <a:t> </a:t>
            </a:r>
            <a:r>
              <a:rPr kumimoji="1" lang="en-US" altLang="zh-CN" dirty="0" smtClean="0"/>
              <a:t>branch</a:t>
            </a:r>
            <a:r>
              <a:rPr kumimoji="1" lang="zh-CN" altLang="en-US" dirty="0" smtClean="0"/>
              <a:t>分支下选择</a:t>
            </a:r>
            <a:r>
              <a:rPr kumimoji="1" lang="en-US" altLang="zh-CN" dirty="0" smtClean="0"/>
              <a:t>master</a:t>
            </a:r>
            <a:r>
              <a:rPr kumimoji="1" lang="zh-CN" altLang="en-US" dirty="0" smtClean="0"/>
              <a:t>。</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点击</a:t>
            </a:r>
            <a:r>
              <a:rPr kumimoji="1" lang="en-US" altLang="zh-CN" dirty="0" smtClean="0"/>
              <a:t>Compare</a:t>
            </a:r>
            <a:r>
              <a:rPr kumimoji="1" lang="zh-CN" altLang="en-US" dirty="0" smtClean="0"/>
              <a:t> </a:t>
            </a:r>
            <a:r>
              <a:rPr kumimoji="1" lang="en-US" altLang="zh-CN" dirty="0" smtClean="0"/>
              <a:t>branches</a:t>
            </a:r>
            <a:r>
              <a:rPr kumimoji="1" lang="zh-CN" altLang="en-US" dirty="0" smtClean="0"/>
              <a:t> </a:t>
            </a:r>
            <a:r>
              <a:rPr kumimoji="1" lang="en-US" altLang="zh-CN" dirty="0" smtClean="0"/>
              <a:t>and</a:t>
            </a:r>
            <a:r>
              <a:rPr kumimoji="1" lang="zh-CN" altLang="en-US" dirty="0" smtClean="0"/>
              <a:t> </a:t>
            </a:r>
            <a:r>
              <a:rPr kumimoji="1" lang="en-US" altLang="zh-CN" dirty="0" smtClean="0"/>
              <a:t>continue</a:t>
            </a:r>
            <a:r>
              <a:rPr kumimoji="1" lang="zh-CN" altLang="en-US" dirty="0" smtClean="0"/>
              <a:t>，进入</a:t>
            </a:r>
            <a:r>
              <a:rPr kumimoji="1" lang="en-US" altLang="zh-CN" dirty="0" smtClean="0"/>
              <a:t>merge</a:t>
            </a:r>
            <a:r>
              <a:rPr kumimoji="1" lang="zh-CN" altLang="en-US" dirty="0" smtClean="0"/>
              <a:t>信息填写页面</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204887"/>
            <a:ext cx="3774923" cy="178084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2319248"/>
            <a:ext cx="4051714" cy="166648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466563"/>
            <a:ext cx="7144214" cy="1574800"/>
          </a:xfrm>
          <a:prstGeom prst="rect">
            <a:avLst/>
          </a:prstGeom>
        </p:spPr>
      </p:pic>
    </p:spTree>
    <p:extLst>
      <p:ext uri="{BB962C8B-B14F-4D97-AF65-F5344CB8AC3E}">
        <p14:creationId xmlns:p14="http://schemas.microsoft.com/office/powerpoint/2010/main" val="305385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544286"/>
          </a:xfrm>
        </p:spPr>
        <p:txBody>
          <a:bodyPr>
            <a:normAutofit/>
          </a:bodyPr>
          <a:lstStyle/>
          <a:p>
            <a:r>
              <a:rPr kumimoji="1" lang="en-US" altLang="zh-CN" sz="2200" b="1" dirty="0"/>
              <a:t>5.4</a:t>
            </a:r>
            <a:r>
              <a:rPr kumimoji="1" lang="zh-CN" altLang="en-US" sz="2200" b="1" dirty="0"/>
              <a:t>、代码管理</a:t>
            </a:r>
            <a:r>
              <a:rPr kumimoji="1" lang="en-US" altLang="zh-CN" sz="2200" b="1" dirty="0"/>
              <a:t>--merge</a:t>
            </a:r>
            <a:r>
              <a:rPr kumimoji="1" lang="zh-CN" altLang="en-US" sz="2200" b="1" dirty="0"/>
              <a:t>请求</a:t>
            </a:r>
          </a:p>
        </p:txBody>
      </p:sp>
      <p:sp>
        <p:nvSpPr>
          <p:cNvPr id="3" name="内容占位符 2"/>
          <p:cNvSpPr>
            <a:spLocks noGrp="1"/>
          </p:cNvSpPr>
          <p:nvPr>
            <p:ph idx="1"/>
          </p:nvPr>
        </p:nvSpPr>
        <p:spPr>
          <a:xfrm>
            <a:off x="677334" y="1153887"/>
            <a:ext cx="8596668" cy="4887476"/>
          </a:xfrm>
        </p:spPr>
        <p:txBody>
          <a:bodyPr/>
          <a:lstStyle/>
          <a:p>
            <a:pPr marL="0" indent="0">
              <a:buNone/>
            </a:pPr>
            <a:r>
              <a:rPr kumimoji="1" lang="zh-CN" altLang="en-US" dirty="0" smtClean="0"/>
              <a:t>在</a:t>
            </a:r>
            <a:r>
              <a:rPr kumimoji="1" lang="en-US" altLang="zh-CN" dirty="0" smtClean="0"/>
              <a:t>merge</a:t>
            </a:r>
            <a:r>
              <a:rPr kumimoji="1" lang="zh-CN" altLang="en-US" dirty="0" smtClean="0"/>
              <a:t>信息页填写</a:t>
            </a:r>
            <a:r>
              <a:rPr kumimoji="1" lang="en-US" altLang="zh-CN" dirty="0" smtClean="0"/>
              <a:t>merge</a:t>
            </a:r>
            <a:r>
              <a:rPr kumimoji="1" lang="zh-CN" altLang="en-US" dirty="0" smtClean="0"/>
              <a:t>描述，选择代码合并人，代码合并人一般为管理员，点击</a:t>
            </a:r>
            <a:r>
              <a:rPr kumimoji="1" lang="en-US" altLang="zh-CN" dirty="0" smtClean="0"/>
              <a:t>Submit</a:t>
            </a:r>
            <a:r>
              <a:rPr kumimoji="1" lang="zh-CN" altLang="en-US" dirty="0" smtClean="0"/>
              <a:t> </a:t>
            </a:r>
            <a:r>
              <a:rPr kumimoji="1" lang="en-US" altLang="zh-CN" dirty="0" smtClean="0"/>
              <a:t>merge</a:t>
            </a:r>
            <a:r>
              <a:rPr kumimoji="1" lang="zh-CN" altLang="en-US" dirty="0" smtClean="0"/>
              <a:t> </a:t>
            </a:r>
            <a:r>
              <a:rPr kumimoji="1" lang="en-US" altLang="zh-CN" dirty="0" smtClean="0"/>
              <a:t>request</a:t>
            </a:r>
            <a:r>
              <a:rPr kumimoji="1" lang="zh-CN" altLang="en-US" dirty="0" smtClean="0"/>
              <a:t>提交</a:t>
            </a:r>
            <a:r>
              <a:rPr kumimoji="1" lang="en-US" altLang="zh-CN" dirty="0" smtClean="0"/>
              <a:t>merge</a:t>
            </a:r>
            <a:r>
              <a:rPr kumimoji="1" lang="zh-CN" altLang="en-US" dirty="0" smtClean="0"/>
              <a:t>请求。</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761815"/>
            <a:ext cx="6463695" cy="4279548"/>
          </a:xfrm>
          <a:prstGeom prst="rect">
            <a:avLst/>
          </a:prstGeom>
        </p:spPr>
      </p:pic>
    </p:spTree>
    <p:extLst>
      <p:ext uri="{BB962C8B-B14F-4D97-AF65-F5344CB8AC3E}">
        <p14:creationId xmlns:p14="http://schemas.microsoft.com/office/powerpoint/2010/main" val="466805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511629"/>
          </a:xfrm>
        </p:spPr>
        <p:txBody>
          <a:bodyPr>
            <a:normAutofit/>
          </a:bodyPr>
          <a:lstStyle/>
          <a:p>
            <a:r>
              <a:rPr kumimoji="1" lang="en-US" altLang="zh-CN" sz="2200" b="1" dirty="0"/>
              <a:t>5.4</a:t>
            </a:r>
            <a:r>
              <a:rPr kumimoji="1" lang="zh-CN" altLang="en-US" sz="2200" b="1" dirty="0"/>
              <a:t>、代码管理</a:t>
            </a:r>
            <a:r>
              <a:rPr kumimoji="1" lang="en-US" altLang="zh-CN" sz="2200" b="1" dirty="0"/>
              <a:t>--merge</a:t>
            </a:r>
            <a:r>
              <a:rPr kumimoji="1" lang="zh-CN" altLang="en-US" sz="2200" b="1" dirty="0"/>
              <a:t>请求</a:t>
            </a:r>
          </a:p>
        </p:txBody>
      </p:sp>
      <p:sp>
        <p:nvSpPr>
          <p:cNvPr id="3" name="内容占位符 2"/>
          <p:cNvSpPr>
            <a:spLocks noGrp="1"/>
          </p:cNvSpPr>
          <p:nvPr>
            <p:ph idx="1"/>
          </p:nvPr>
        </p:nvSpPr>
        <p:spPr>
          <a:xfrm>
            <a:off x="677334" y="1121229"/>
            <a:ext cx="8596668" cy="4920133"/>
          </a:xfrm>
        </p:spPr>
        <p:txBody>
          <a:bodyPr/>
          <a:lstStyle/>
          <a:p>
            <a:pPr marL="0" indent="0">
              <a:buNone/>
            </a:pPr>
            <a:r>
              <a:rPr kumimoji="1" lang="zh-CN" altLang="en-US" dirty="0" smtClean="0"/>
              <a:t>如果自己拥有管理员权限，在提交</a:t>
            </a:r>
            <a:r>
              <a:rPr kumimoji="1" lang="en-US" altLang="zh-CN" dirty="0" smtClean="0"/>
              <a:t>merge</a:t>
            </a:r>
            <a:r>
              <a:rPr kumimoji="1" lang="zh-CN" altLang="en-US" dirty="0" smtClean="0"/>
              <a:t>后，点击</a:t>
            </a:r>
            <a:r>
              <a:rPr kumimoji="1" lang="en-US" altLang="zh-CN" dirty="0" smtClean="0"/>
              <a:t>Accept</a:t>
            </a:r>
            <a:r>
              <a:rPr kumimoji="1" lang="zh-CN" altLang="en-US" dirty="0" smtClean="0"/>
              <a:t> </a:t>
            </a:r>
            <a:r>
              <a:rPr kumimoji="1" lang="en-US" altLang="zh-CN" dirty="0" smtClean="0"/>
              <a:t>Merge</a:t>
            </a:r>
            <a:r>
              <a:rPr kumimoji="1" lang="zh-CN" altLang="en-US" dirty="0" smtClean="0"/>
              <a:t> </a:t>
            </a:r>
            <a:r>
              <a:rPr kumimoji="1" lang="en-US" altLang="zh-CN" dirty="0" smtClean="0"/>
              <a:t>Request</a:t>
            </a:r>
            <a:r>
              <a:rPr kumimoji="1" lang="zh-CN" altLang="en-US" dirty="0" smtClean="0"/>
              <a:t>按钮，通过这个</a:t>
            </a:r>
            <a:r>
              <a:rPr kumimoji="1" lang="en-US" altLang="zh-CN" dirty="0" smtClean="0"/>
              <a:t>merge</a:t>
            </a:r>
            <a:r>
              <a:rPr kumimoji="1" lang="zh-CN" altLang="en-US" dirty="0" smtClean="0"/>
              <a:t>请求，即可将</a:t>
            </a:r>
            <a:r>
              <a:rPr kumimoji="1" lang="en-US" altLang="zh-CN" dirty="0" smtClean="0"/>
              <a:t>develop</a:t>
            </a:r>
            <a:r>
              <a:rPr kumimoji="1" lang="zh-CN" altLang="en-US" dirty="0" smtClean="0"/>
              <a:t>上的代码改动合并到</a:t>
            </a:r>
            <a:r>
              <a:rPr kumimoji="1" lang="en-US" altLang="zh-CN" dirty="0" smtClean="0"/>
              <a:t>master</a:t>
            </a:r>
            <a:r>
              <a:rPr kumimoji="1" lang="zh-CN" altLang="en-US" dirty="0" smtClean="0"/>
              <a:t>分支上。</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smtClean="0"/>
          </a:p>
          <a:p>
            <a:pPr marL="0" indent="0">
              <a:buNone/>
            </a:pPr>
            <a:r>
              <a:rPr kumimoji="1" lang="zh-CN" altLang="en-US" dirty="0" smtClean="0"/>
              <a:t>如果开发人员没有管理员权限，是不能够进行</a:t>
            </a:r>
            <a:r>
              <a:rPr kumimoji="1" lang="en-US" altLang="zh-CN" dirty="0"/>
              <a:t>Accept</a:t>
            </a:r>
            <a:r>
              <a:rPr kumimoji="1" lang="zh-CN" altLang="en-US" dirty="0"/>
              <a:t> </a:t>
            </a:r>
            <a:r>
              <a:rPr kumimoji="1" lang="en-US" altLang="zh-CN" dirty="0"/>
              <a:t>Merge</a:t>
            </a:r>
            <a:r>
              <a:rPr kumimoji="1" lang="zh-CN" altLang="en-US" dirty="0"/>
              <a:t> </a:t>
            </a:r>
            <a:r>
              <a:rPr kumimoji="1" lang="en-US" altLang="zh-CN" dirty="0" smtClean="0"/>
              <a:t>Request</a:t>
            </a:r>
            <a:r>
              <a:rPr kumimoji="1" lang="zh-CN" altLang="en-US" dirty="0" smtClean="0"/>
              <a:t>操作的。</a:t>
            </a:r>
          </a:p>
          <a:p>
            <a:pPr marL="0" indent="0">
              <a:buNone/>
            </a:pPr>
            <a:r>
              <a:rPr kumimoji="1" lang="zh-CN" altLang="en-US" dirty="0" smtClean="0"/>
              <a:t>代码推送远端的顺序是：</a:t>
            </a:r>
            <a:r>
              <a:rPr kumimoji="1" lang="zh-CN" altLang="en-US" dirty="0"/>
              <a:t>提交代码</a:t>
            </a:r>
            <a:r>
              <a:rPr kumimoji="1" lang="zh-CN" altLang="en-US" dirty="0">
                <a:sym typeface="Wingdings"/>
              </a:rPr>
              <a:t>拉取远端运行代码推送远端。</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50" y="1819753"/>
            <a:ext cx="7290777" cy="2739309"/>
          </a:xfrm>
          <a:prstGeom prst="rect">
            <a:avLst/>
          </a:prstGeom>
        </p:spPr>
      </p:pic>
    </p:spTree>
    <p:extLst>
      <p:ext uri="{BB962C8B-B14F-4D97-AF65-F5344CB8AC3E}">
        <p14:creationId xmlns:p14="http://schemas.microsoft.com/office/powerpoint/2010/main" val="431212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24543"/>
          </a:xfrm>
        </p:spPr>
        <p:txBody>
          <a:bodyPr>
            <a:noAutofit/>
          </a:bodyPr>
          <a:lstStyle/>
          <a:p>
            <a:r>
              <a:rPr kumimoji="1" lang="en-US" altLang="zh-CN" sz="2200" b="1" dirty="0"/>
              <a:t>6.</a:t>
            </a:r>
            <a:r>
              <a:rPr kumimoji="1" lang="zh-CN" altLang="en-US" sz="2200" b="1" dirty="0"/>
              <a:t>冲突解决</a:t>
            </a:r>
            <a:endParaRPr kumimoji="1" lang="zh-CN" altLang="en-US" sz="2200" dirty="0"/>
          </a:p>
        </p:txBody>
      </p:sp>
      <p:sp>
        <p:nvSpPr>
          <p:cNvPr id="3" name="内容占位符 2"/>
          <p:cNvSpPr>
            <a:spLocks noGrp="1"/>
          </p:cNvSpPr>
          <p:nvPr>
            <p:ph idx="1"/>
          </p:nvPr>
        </p:nvSpPr>
        <p:spPr>
          <a:xfrm>
            <a:off x="677334" y="1034143"/>
            <a:ext cx="8596668" cy="5007219"/>
          </a:xfrm>
        </p:spPr>
        <p:txBody>
          <a:bodyPr/>
          <a:lstStyle/>
          <a:p>
            <a:pPr marL="0" indent="0">
              <a:buNone/>
            </a:pPr>
            <a:r>
              <a:rPr kumimoji="1" lang="en-US" altLang="zh-CN" dirty="0" smtClean="0"/>
              <a:t>6.1</a:t>
            </a:r>
            <a:r>
              <a:rPr kumimoji="1" lang="zh-CN" altLang="en-US" dirty="0" smtClean="0"/>
              <a:t>、冲突的表现形式及避免冲突</a:t>
            </a:r>
          </a:p>
          <a:p>
            <a:pPr marL="0" indent="0">
              <a:buNone/>
            </a:pPr>
            <a:r>
              <a:rPr kumimoji="1" lang="en-US" altLang="zh-CN" dirty="0" smtClean="0"/>
              <a:t>6.2</a:t>
            </a:r>
            <a:r>
              <a:rPr kumimoji="1" lang="zh-CN" altLang="en-US" dirty="0" smtClean="0"/>
              <a:t>、解决冲突的两种方式</a:t>
            </a:r>
            <a:endParaRPr kumimoji="1" lang="zh-CN" altLang="en-US" dirty="0"/>
          </a:p>
        </p:txBody>
      </p:sp>
    </p:spTree>
    <p:extLst>
      <p:ext uri="{BB962C8B-B14F-4D97-AF65-F5344CB8AC3E}">
        <p14:creationId xmlns:p14="http://schemas.microsoft.com/office/powerpoint/2010/main" val="19767146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fontScale="90000"/>
          </a:bodyPr>
          <a:lstStyle/>
          <a:p>
            <a:r>
              <a:rPr kumimoji="1" lang="en-US" altLang="zh-CN" sz="2400" b="1" dirty="0"/>
              <a:t>6.1</a:t>
            </a:r>
            <a:r>
              <a:rPr kumimoji="1" lang="zh-CN" altLang="en-US" sz="2400" b="1" dirty="0"/>
              <a:t>、冲突的表现形式及避免冲突</a:t>
            </a:r>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dirty="0" smtClean="0"/>
              <a:t>如果两个开发人员同时修改同一份代码，就会出现冲突，</a:t>
            </a:r>
            <a:r>
              <a:rPr kumimoji="1" lang="en-US" altLang="zh-CN" dirty="0" err="1" smtClean="0"/>
              <a:t>git</a:t>
            </a:r>
            <a:r>
              <a:rPr kumimoji="1" lang="zh-CN" altLang="en-US" dirty="0" smtClean="0"/>
              <a:t>使用</a:t>
            </a:r>
            <a:r>
              <a:rPr lang="mr-IN" altLang="zh-CN" dirty="0"/>
              <a:t>“</a:t>
            </a:r>
            <a:r>
              <a:rPr lang="mr-IN" altLang="zh-CN" dirty="0">
                <a:solidFill>
                  <a:srgbClr val="FF0000"/>
                </a:solidFill>
              </a:rPr>
              <a:t>&lt;&lt;&lt;&lt;&lt;&lt;&lt;</a:t>
            </a:r>
            <a:r>
              <a:rPr lang="mr-IN" altLang="zh-CN" dirty="0"/>
              <a:t>”</a:t>
            </a:r>
            <a:r>
              <a:rPr lang="zh-CN" altLang="mr-IN" dirty="0" smtClean="0"/>
              <a:t>，</a:t>
            </a:r>
            <a:r>
              <a:rPr lang="mr-IN" altLang="zh-CN" dirty="0" smtClean="0"/>
              <a:t>“</a:t>
            </a:r>
            <a:r>
              <a:rPr lang="mr-IN" altLang="zh-CN" dirty="0" smtClean="0">
                <a:solidFill>
                  <a:srgbClr val="FF0000"/>
                </a:solidFill>
              </a:rPr>
              <a:t>=======</a:t>
            </a:r>
            <a:r>
              <a:rPr lang="mr-IN" altLang="zh-CN" dirty="0" smtClean="0"/>
              <a:t>”</a:t>
            </a:r>
            <a:r>
              <a:rPr lang="zh-CN" altLang="mr-IN" dirty="0" smtClean="0"/>
              <a:t>，</a:t>
            </a:r>
            <a:r>
              <a:rPr lang="mr-IN" altLang="zh-CN" dirty="0" smtClean="0"/>
              <a:t>“</a:t>
            </a:r>
            <a:r>
              <a:rPr lang="mr-IN" altLang="zh-CN" dirty="0" smtClean="0">
                <a:solidFill>
                  <a:srgbClr val="FF0000"/>
                </a:solidFill>
              </a:rPr>
              <a:t>&gt;&gt;&gt;&gt;&gt;&gt;&gt;</a:t>
            </a:r>
            <a:r>
              <a:rPr lang="mr-IN" altLang="zh-CN" dirty="0" smtClean="0"/>
              <a:t>”</a:t>
            </a:r>
            <a:r>
              <a:rPr lang="zh-CN" altLang="en-US" dirty="0" smtClean="0"/>
              <a:t>来标识冲突部分。</a:t>
            </a:r>
          </a:p>
          <a:p>
            <a:pPr marL="0" indent="0">
              <a:buNone/>
            </a:pPr>
            <a:r>
              <a:rPr kumimoji="1" lang="zh-CN" altLang="en-US" dirty="0" smtClean="0"/>
              <a:t>代码出现冲退，</a:t>
            </a:r>
            <a:r>
              <a:rPr lang="mr-IN" altLang="zh-CN" dirty="0"/>
              <a:t> “</a:t>
            </a:r>
            <a:r>
              <a:rPr lang="mr-IN" altLang="zh-CN" dirty="0">
                <a:solidFill>
                  <a:srgbClr val="FF0000"/>
                </a:solidFill>
              </a:rPr>
              <a:t>&lt;&lt;&lt;&lt;&lt;&lt;&lt;</a:t>
            </a:r>
            <a:r>
              <a:rPr lang="mr-IN" altLang="zh-CN" dirty="0"/>
              <a:t>”</a:t>
            </a:r>
            <a:r>
              <a:rPr lang="zh-CN" altLang="mr-IN" dirty="0"/>
              <a:t>，</a:t>
            </a:r>
            <a:r>
              <a:rPr lang="mr-IN" altLang="zh-CN" dirty="0" smtClean="0"/>
              <a:t>“</a:t>
            </a:r>
            <a:r>
              <a:rPr lang="mr-IN" altLang="zh-CN" dirty="0" smtClean="0">
                <a:solidFill>
                  <a:srgbClr val="FF0000"/>
                </a:solidFill>
              </a:rPr>
              <a:t>=======</a:t>
            </a:r>
            <a:r>
              <a:rPr lang="mr-IN" altLang="zh-CN" dirty="0" smtClean="0"/>
              <a:t>”</a:t>
            </a:r>
            <a:r>
              <a:rPr lang="zh-CN" altLang="en-US" dirty="0" smtClean="0"/>
              <a:t>部分表示开发人员自己对代码的修改；</a:t>
            </a:r>
            <a:r>
              <a:rPr lang="mr-IN" altLang="zh-CN" dirty="0"/>
              <a:t> “</a:t>
            </a:r>
            <a:r>
              <a:rPr lang="mr-IN" altLang="zh-CN" dirty="0">
                <a:solidFill>
                  <a:srgbClr val="FF0000"/>
                </a:solidFill>
              </a:rPr>
              <a:t>=======</a:t>
            </a:r>
            <a:r>
              <a:rPr lang="mr-IN" altLang="zh-CN" dirty="0"/>
              <a:t>”</a:t>
            </a:r>
            <a:r>
              <a:rPr lang="zh-CN" altLang="mr-IN" dirty="0"/>
              <a:t>，</a:t>
            </a:r>
            <a:r>
              <a:rPr lang="mr-IN" altLang="zh-CN" dirty="0" smtClean="0"/>
              <a:t>“</a:t>
            </a:r>
            <a:r>
              <a:rPr lang="mr-IN" altLang="zh-CN" dirty="0" smtClean="0">
                <a:solidFill>
                  <a:srgbClr val="FF0000"/>
                </a:solidFill>
              </a:rPr>
              <a:t>&gt;&gt;&gt;&gt;&gt;&gt;&gt;</a:t>
            </a:r>
            <a:r>
              <a:rPr lang="mr-IN" altLang="zh-CN" dirty="0" smtClean="0"/>
              <a:t>”</a:t>
            </a:r>
            <a:r>
              <a:rPr lang="zh-CN" altLang="en-US" dirty="0" smtClean="0"/>
              <a:t>部分表示远端仓库的代码部分。</a:t>
            </a:r>
          </a:p>
          <a:p>
            <a:pPr marL="0" indent="0">
              <a:buNone/>
            </a:pPr>
            <a:r>
              <a:rPr kumimoji="1" lang="zh-CN" altLang="en-US" dirty="0" smtClean="0"/>
              <a:t>遇见代码冲突，保留合适的代码，删除多余的部分，包括删除</a:t>
            </a:r>
            <a:r>
              <a:rPr lang="mr-IN" altLang="zh-CN" dirty="0"/>
              <a:t>“</a:t>
            </a:r>
            <a:r>
              <a:rPr lang="mr-IN" altLang="zh-CN" dirty="0">
                <a:solidFill>
                  <a:srgbClr val="FF0000"/>
                </a:solidFill>
              </a:rPr>
              <a:t>&lt;&lt;&lt;&lt;&lt;&lt;&lt;</a:t>
            </a:r>
            <a:r>
              <a:rPr lang="mr-IN" altLang="zh-CN" dirty="0"/>
              <a:t>”</a:t>
            </a:r>
            <a:r>
              <a:rPr lang="zh-CN" altLang="mr-IN" dirty="0"/>
              <a:t>，</a:t>
            </a:r>
            <a:r>
              <a:rPr lang="mr-IN" altLang="zh-CN" dirty="0"/>
              <a:t>“</a:t>
            </a:r>
            <a:r>
              <a:rPr lang="mr-IN" altLang="zh-CN" dirty="0">
                <a:solidFill>
                  <a:srgbClr val="FF0000"/>
                </a:solidFill>
              </a:rPr>
              <a:t>=======</a:t>
            </a:r>
            <a:r>
              <a:rPr lang="mr-IN" altLang="zh-CN" dirty="0"/>
              <a:t>”</a:t>
            </a:r>
            <a:r>
              <a:rPr lang="zh-CN" altLang="mr-IN" dirty="0"/>
              <a:t>，</a:t>
            </a:r>
            <a:r>
              <a:rPr lang="mr-IN" altLang="zh-CN" dirty="0" smtClean="0"/>
              <a:t>“</a:t>
            </a:r>
            <a:r>
              <a:rPr lang="mr-IN" altLang="zh-CN" dirty="0" smtClean="0">
                <a:solidFill>
                  <a:srgbClr val="FF0000"/>
                </a:solidFill>
              </a:rPr>
              <a:t>&gt;&gt;&gt;&gt;&gt;&gt;&gt;</a:t>
            </a:r>
            <a:r>
              <a:rPr lang="mr-IN" altLang="zh-CN" dirty="0" smtClean="0"/>
              <a:t>”</a:t>
            </a:r>
            <a:r>
              <a:rPr lang="zh-CN" altLang="en-US" dirty="0" smtClean="0"/>
              <a:t>，重新运行代码，如果没有问题，即可将代码推送到远端仓库中去。</a:t>
            </a:r>
          </a:p>
          <a:p>
            <a:pPr marL="0" indent="0">
              <a:buNone/>
            </a:pPr>
            <a:r>
              <a:rPr kumimoji="1" lang="zh-CN" altLang="en-US" dirty="0" smtClean="0"/>
              <a:t>开发过程中要尽量避免代码冲突。多人修改同一份文件，或者代码长时间不和远端合并都会出现冲突。</a:t>
            </a:r>
          </a:p>
          <a:p>
            <a:pPr marL="0" indent="0">
              <a:buNone/>
            </a:pPr>
            <a:r>
              <a:rPr kumimoji="1" lang="zh-CN" altLang="en-US" dirty="0" smtClean="0"/>
              <a:t>为了避免冲突引起灾难性问题，代码提交远端的顺序一般是：提交代码</a:t>
            </a:r>
            <a:r>
              <a:rPr kumimoji="1" lang="zh-CN" altLang="en-US" dirty="0" smtClean="0">
                <a:sym typeface="Wingdings"/>
              </a:rPr>
              <a:t>拉取远端运行代码推送远端。</a:t>
            </a:r>
          </a:p>
          <a:p>
            <a:pPr marL="0" indent="0">
              <a:buNone/>
            </a:pPr>
            <a:r>
              <a:rPr kumimoji="1" lang="zh-CN" altLang="en-US" dirty="0" smtClean="0"/>
              <a:t>管理员不要同时通过多个</a:t>
            </a:r>
            <a:r>
              <a:rPr kumimoji="1" lang="en-US" altLang="zh-CN" dirty="0" smtClean="0"/>
              <a:t>Merge</a:t>
            </a:r>
            <a:r>
              <a:rPr kumimoji="1" lang="zh-CN" altLang="en-US" dirty="0" smtClean="0"/>
              <a:t>，避免引起未知的错误。</a:t>
            </a:r>
          </a:p>
          <a:p>
            <a:pPr marL="0" indent="0">
              <a:buNone/>
            </a:pPr>
            <a:r>
              <a:rPr kumimoji="1" lang="zh-CN" altLang="en-US" dirty="0" smtClean="0"/>
              <a:t>开发人员尽量每天工作结束后，就要拉取远端代码，将自己的代码推送到远端，时刻保持代码为最新状态。</a:t>
            </a:r>
            <a:endParaRPr kumimoji="1" lang="zh-CN" altLang="en-US" dirty="0"/>
          </a:p>
        </p:txBody>
      </p:sp>
    </p:spTree>
    <p:extLst>
      <p:ext uri="{BB962C8B-B14F-4D97-AF65-F5344CB8AC3E}">
        <p14:creationId xmlns:p14="http://schemas.microsoft.com/office/powerpoint/2010/main" val="1573363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a:t>6.1</a:t>
            </a:r>
            <a:r>
              <a:rPr kumimoji="1" lang="zh-CN" altLang="en-US" sz="2200" b="1" dirty="0"/>
              <a:t>、冲突的表现形式及避免冲突</a:t>
            </a:r>
            <a:endParaRPr kumimoji="1" lang="zh-CN" altLang="en-US" sz="2200"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zh-CN" altLang="en-US" dirty="0"/>
              <a:t>解决冲突最终目的是保留最合适的代码，保证代码可以运行。</a:t>
            </a:r>
          </a:p>
          <a:p>
            <a:pPr marL="0" indent="0">
              <a:buNone/>
            </a:pPr>
            <a:r>
              <a:rPr kumimoji="1" lang="zh-CN" altLang="en-US" dirty="0"/>
              <a:t>如果拉取远端后出现冲突，在冲突解决后，一定要将修改后的代码提交到远程仓库，避免远程仓库代码不及时跟新引起其他的问题</a:t>
            </a:r>
            <a:r>
              <a:rPr kumimoji="1" lang="zh-CN" altLang="en-US" dirty="0" smtClean="0"/>
              <a:t>。</a:t>
            </a:r>
            <a:endParaRPr kumimoji="1" lang="zh-CN" altLang="en-US" dirty="0"/>
          </a:p>
        </p:txBody>
      </p:sp>
    </p:spTree>
    <p:extLst>
      <p:ext uri="{BB962C8B-B14F-4D97-AF65-F5344CB8AC3E}">
        <p14:creationId xmlns:p14="http://schemas.microsoft.com/office/powerpoint/2010/main" val="1074271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fontScale="90000"/>
          </a:bodyPr>
          <a:lstStyle/>
          <a:p>
            <a:r>
              <a:rPr kumimoji="1" lang="en-US" altLang="zh-CN" sz="2200" dirty="0"/>
              <a:t>0</a:t>
            </a:r>
            <a:r>
              <a:rPr kumimoji="1" lang="zh-CN" altLang="en-US" sz="2200" dirty="0"/>
              <a:t>、</a:t>
            </a:r>
            <a:r>
              <a:rPr kumimoji="1" lang="en-US" altLang="zh-CN" sz="2200" dirty="0" err="1"/>
              <a:t>Git</a:t>
            </a:r>
            <a:r>
              <a:rPr kumimoji="1" lang="zh-CN" altLang="en-US" sz="2400" dirty="0"/>
              <a:t>简介</a:t>
            </a:r>
            <a:r>
              <a:rPr kumimoji="1" lang="en-US" altLang="zh-CN" dirty="0"/>
              <a:t/>
            </a:r>
            <a:br>
              <a:rPr kumimoji="1" lang="en-US" altLang="zh-CN" dirty="0"/>
            </a:br>
            <a:endParaRPr kumimoji="1" lang="zh-CN" altLang="en-US" dirty="0"/>
          </a:p>
        </p:txBody>
      </p:sp>
      <p:sp>
        <p:nvSpPr>
          <p:cNvPr id="3" name="内容占位符 2"/>
          <p:cNvSpPr>
            <a:spLocks noGrp="1"/>
          </p:cNvSpPr>
          <p:nvPr>
            <p:ph idx="1"/>
          </p:nvPr>
        </p:nvSpPr>
        <p:spPr>
          <a:xfrm>
            <a:off x="677334" y="1066801"/>
            <a:ext cx="8596668" cy="4974562"/>
          </a:xfrm>
        </p:spPr>
        <p:txBody>
          <a:bodyPr/>
          <a:lstStyle/>
          <a:p>
            <a:pPr marL="0" indent="0">
              <a:buNone/>
            </a:pPr>
            <a:r>
              <a:rPr lang="en-US" altLang="zh-CN" dirty="0" err="1"/>
              <a:t>Git</a:t>
            </a:r>
            <a:r>
              <a:rPr lang="zh-CN" altLang="en-US" dirty="0"/>
              <a:t>是目前世界上最先进的分布式版本控制</a:t>
            </a:r>
            <a:r>
              <a:rPr lang="zh-CN" altLang="en-US" dirty="0" smtClean="0"/>
              <a:t>系统。</a:t>
            </a:r>
          </a:p>
          <a:p>
            <a:pPr marL="0" indent="0">
              <a:buNone/>
            </a:pPr>
            <a:r>
              <a:rPr kumimoji="1" lang="zh-CN" altLang="en-US" dirty="0" smtClean="0"/>
              <a:t>可以记录开发人员每次文件的改动。</a:t>
            </a:r>
          </a:p>
          <a:p>
            <a:pPr marL="0" indent="0">
              <a:buNone/>
            </a:pPr>
            <a:r>
              <a:rPr kumimoji="1" lang="zh-CN" altLang="en-US" dirty="0" smtClean="0"/>
              <a:t>协调多人之间的开发。</a:t>
            </a:r>
          </a:p>
          <a:p>
            <a:pPr marL="0" indent="0">
              <a:buNone/>
            </a:pPr>
            <a:r>
              <a:rPr kumimoji="1" lang="zh-CN" altLang="en-US" dirty="0" smtClean="0"/>
              <a:t>非常方便灵活。</a:t>
            </a:r>
          </a:p>
        </p:txBody>
      </p:sp>
    </p:spTree>
    <p:extLst>
      <p:ext uri="{BB962C8B-B14F-4D97-AF65-F5344CB8AC3E}">
        <p14:creationId xmlns:p14="http://schemas.microsoft.com/office/powerpoint/2010/main" val="1585990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02771"/>
          </a:xfrm>
        </p:spPr>
        <p:txBody>
          <a:bodyPr>
            <a:normAutofit fontScale="90000"/>
          </a:bodyPr>
          <a:lstStyle/>
          <a:p>
            <a:r>
              <a:rPr kumimoji="1" lang="en-US" altLang="zh-CN" sz="2400" b="1" dirty="0"/>
              <a:t>6.2</a:t>
            </a:r>
            <a:r>
              <a:rPr kumimoji="1" lang="zh-CN" altLang="en-US" sz="2400" b="1" dirty="0"/>
              <a:t>、解决冲突的两种方式</a:t>
            </a:r>
            <a:r>
              <a:rPr kumimoji="1" lang="zh-CN" altLang="en-US" dirty="0"/>
              <a:t/>
            </a:r>
            <a:br>
              <a:rPr kumimoji="1" lang="zh-CN" altLang="en-US" dirty="0"/>
            </a:br>
            <a:endParaRPr kumimoji="1" lang="zh-CN" altLang="en-US" dirty="0"/>
          </a:p>
        </p:txBody>
      </p:sp>
      <p:sp>
        <p:nvSpPr>
          <p:cNvPr id="3" name="内容占位符 2"/>
          <p:cNvSpPr>
            <a:spLocks noGrp="1"/>
          </p:cNvSpPr>
          <p:nvPr>
            <p:ph idx="1"/>
          </p:nvPr>
        </p:nvSpPr>
        <p:spPr>
          <a:xfrm>
            <a:off x="677334" y="1012371"/>
            <a:ext cx="8596668" cy="5028991"/>
          </a:xfrm>
        </p:spPr>
        <p:txBody>
          <a:bodyPr/>
          <a:lstStyle/>
          <a:p>
            <a:pPr marL="0" indent="0">
              <a:buNone/>
            </a:pPr>
            <a:r>
              <a:rPr kumimoji="1" lang="zh-CN" altLang="en-US" dirty="0" smtClean="0"/>
              <a:t>为了更好的理解冲突是如何造成的及解决冲突，我们就主动的造成冲突。</a:t>
            </a:r>
          </a:p>
          <a:p>
            <a:pPr marL="0" indent="0">
              <a:buNone/>
            </a:pPr>
            <a:r>
              <a:rPr kumimoji="1" lang="zh-CN" altLang="en-US" dirty="0" smtClean="0"/>
              <a:t>这里会在</a:t>
            </a:r>
            <a:r>
              <a:rPr kumimoji="1" lang="en-US" altLang="zh-CN" dirty="0" err="1" smtClean="0"/>
              <a:t>sourcetree</a:t>
            </a:r>
            <a:r>
              <a:rPr kumimoji="1" lang="zh-CN" altLang="en-US" dirty="0" smtClean="0"/>
              <a:t>新创建两个分支，模拟两个开发人员开发。</a:t>
            </a:r>
          </a:p>
          <a:p>
            <a:pPr marL="0" indent="0">
              <a:buNone/>
            </a:pPr>
            <a:r>
              <a:rPr kumimoji="1" lang="zh-CN" altLang="en-US" dirty="0" smtClean="0"/>
              <a:t>如第</a:t>
            </a:r>
            <a:r>
              <a:rPr kumimoji="1" lang="en-US" altLang="zh-CN" dirty="0" smtClean="0"/>
              <a:t>4</a:t>
            </a:r>
            <a:r>
              <a:rPr kumimoji="1" lang="zh-CN" altLang="en-US" dirty="0" smtClean="0"/>
              <a:t>节所述，我们创建</a:t>
            </a:r>
            <a:r>
              <a:rPr kumimoji="1" lang="en-US" altLang="zh-CN" dirty="0" err="1" smtClean="0"/>
              <a:t>dev_jlys</a:t>
            </a:r>
            <a:r>
              <a:rPr kumimoji="1" lang="zh-CN" altLang="en-US" dirty="0" smtClean="0"/>
              <a:t>和</a:t>
            </a:r>
            <a:r>
              <a:rPr kumimoji="1" lang="en-US" altLang="zh-CN" dirty="0" err="1" smtClean="0"/>
              <a:t>dev_lxz</a:t>
            </a:r>
            <a:r>
              <a:rPr kumimoji="1" lang="zh-CN" altLang="en-US" dirty="0" smtClean="0"/>
              <a:t>两个开发分支，并推送到远端。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2" y="2283222"/>
            <a:ext cx="5831819" cy="3540426"/>
          </a:xfrm>
          <a:prstGeom prst="rect">
            <a:avLst/>
          </a:prstGeom>
        </p:spPr>
      </p:pic>
    </p:spTree>
    <p:extLst>
      <p:ext uri="{BB962C8B-B14F-4D97-AF65-F5344CB8AC3E}">
        <p14:creationId xmlns:p14="http://schemas.microsoft.com/office/powerpoint/2010/main" val="296082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6.2</a:t>
            </a:r>
            <a:r>
              <a:rPr kumimoji="1" lang="zh-CN" altLang="en-US" sz="2200" b="1" dirty="0"/>
              <a:t>、解决冲突的两种方式</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将当前分支切换到</a:t>
            </a:r>
            <a:r>
              <a:rPr kumimoji="1" lang="en-US" altLang="zh-CN" dirty="0" err="1" smtClean="0"/>
              <a:t>dev_jlys</a:t>
            </a:r>
            <a:r>
              <a:rPr kumimoji="1" lang="zh-CN" altLang="en-US" dirty="0" smtClean="0"/>
              <a:t>，修改本地仓库中的</a:t>
            </a:r>
            <a:r>
              <a:rPr kumimoji="1" lang="en-US" altLang="zh-CN" dirty="0" err="1" smtClean="0"/>
              <a:t>README.md</a:t>
            </a:r>
            <a:r>
              <a:rPr kumimoji="1" lang="zh-CN" altLang="en-US" dirty="0" smtClean="0"/>
              <a:t>文件。将修改的内容提交到远程仓库，发起</a:t>
            </a:r>
            <a:r>
              <a:rPr kumimoji="1" lang="en-US" altLang="zh-CN" dirty="0" smtClean="0"/>
              <a:t>merge</a:t>
            </a:r>
            <a:r>
              <a:rPr kumimoji="1" lang="zh-CN" altLang="en-US" dirty="0" smtClean="0"/>
              <a:t>请求，合并到</a:t>
            </a:r>
            <a:r>
              <a:rPr kumimoji="1" lang="en-US" altLang="zh-CN" dirty="0" smtClean="0"/>
              <a:t>develop</a:t>
            </a:r>
            <a:r>
              <a:rPr kumimoji="1" lang="zh-CN" altLang="en-US" dirty="0" smtClean="0"/>
              <a:t>分支上去。拉取</a:t>
            </a:r>
            <a:r>
              <a:rPr kumimoji="1" lang="en-US" altLang="zh-CN" dirty="0" smtClean="0"/>
              <a:t>develop</a:t>
            </a:r>
            <a:r>
              <a:rPr kumimoji="1" lang="zh-CN" altLang="en-US" dirty="0" smtClean="0"/>
              <a:t>分支上的代码，能够看到远端仓库的修改。</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013516"/>
            <a:ext cx="6672083" cy="4027847"/>
          </a:xfrm>
          <a:prstGeom prst="rect">
            <a:avLst/>
          </a:prstGeom>
        </p:spPr>
      </p:pic>
    </p:spTree>
    <p:extLst>
      <p:ext uri="{BB962C8B-B14F-4D97-AF65-F5344CB8AC3E}">
        <p14:creationId xmlns:p14="http://schemas.microsoft.com/office/powerpoint/2010/main" val="660343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a:t>6.2</a:t>
            </a:r>
            <a:r>
              <a:rPr kumimoji="1" lang="zh-CN" altLang="en-US" sz="2200" b="1" dirty="0"/>
              <a:t>、解决冲突的两种方式</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dirty="0" smtClean="0"/>
              <a:t>将分支切换到</a:t>
            </a:r>
            <a:r>
              <a:rPr kumimoji="1" lang="en-US" altLang="zh-CN" dirty="0" err="1" smtClean="0"/>
              <a:t>dev_lxz</a:t>
            </a:r>
            <a:r>
              <a:rPr kumimoji="1" lang="zh-CN" altLang="en-US" dirty="0" smtClean="0"/>
              <a:t>上，修改本地仓库</a:t>
            </a:r>
            <a:r>
              <a:rPr kumimoji="1" lang="en-US" altLang="zh-CN" dirty="0" err="1" smtClean="0"/>
              <a:t>readme.md</a:t>
            </a:r>
            <a:r>
              <a:rPr kumimoji="1" lang="zh-CN" altLang="en-US" dirty="0" smtClean="0"/>
              <a:t>文件，提交修改内容，拉取远程</a:t>
            </a:r>
            <a:r>
              <a:rPr kumimoji="1" lang="en-US" altLang="zh-CN" dirty="0" smtClean="0"/>
              <a:t>develop</a:t>
            </a:r>
            <a:r>
              <a:rPr kumimoji="1" lang="zh-CN" altLang="en-US" dirty="0" smtClean="0"/>
              <a:t>分支上的代码，就会发现代码冲突了。</a:t>
            </a:r>
          </a:p>
          <a:p>
            <a:pPr marL="0" indent="0">
              <a:buNone/>
            </a:pPr>
            <a:endParaRPr kumimoji="1" lang="zh-CN" altLang="en-US"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744998"/>
            <a:ext cx="7120473" cy="4296365"/>
          </a:xfrm>
          <a:prstGeom prst="rect">
            <a:avLst/>
          </a:prstGeom>
        </p:spPr>
      </p:pic>
    </p:spTree>
    <p:extLst>
      <p:ext uri="{BB962C8B-B14F-4D97-AF65-F5344CB8AC3E}">
        <p14:creationId xmlns:p14="http://schemas.microsoft.com/office/powerpoint/2010/main" val="176356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78971"/>
          </a:xfrm>
        </p:spPr>
        <p:txBody>
          <a:bodyPr>
            <a:normAutofit/>
          </a:bodyPr>
          <a:lstStyle/>
          <a:p>
            <a:r>
              <a:rPr kumimoji="1" lang="en-US" altLang="zh-CN" sz="2200" b="1" dirty="0"/>
              <a:t>6.2</a:t>
            </a:r>
            <a:r>
              <a:rPr kumimoji="1" lang="zh-CN" altLang="en-US" sz="2200" b="1" dirty="0"/>
              <a:t>、解决冲突的两种方式</a:t>
            </a:r>
            <a:endParaRPr kumimoji="1" lang="zh-CN" altLang="en-US" sz="2200" dirty="0"/>
          </a:p>
        </p:txBody>
      </p:sp>
      <p:sp>
        <p:nvSpPr>
          <p:cNvPr id="3" name="内容占位符 2"/>
          <p:cNvSpPr>
            <a:spLocks noGrp="1"/>
          </p:cNvSpPr>
          <p:nvPr>
            <p:ph idx="1"/>
          </p:nvPr>
        </p:nvSpPr>
        <p:spPr>
          <a:xfrm>
            <a:off x="677334" y="1088571"/>
            <a:ext cx="8596668" cy="4952791"/>
          </a:xfrm>
        </p:spPr>
        <p:txBody>
          <a:bodyPr/>
          <a:lstStyle/>
          <a:p>
            <a:pPr marL="0" indent="0">
              <a:buNone/>
            </a:pPr>
            <a:r>
              <a:rPr kumimoji="1" lang="zh-CN" altLang="en-US" dirty="0" smtClean="0"/>
              <a:t>常用的冲突解决方式是手动解决冲突和使用他人版本解决冲突。</a:t>
            </a:r>
          </a:p>
          <a:p>
            <a:pPr marL="0" indent="0">
              <a:buNone/>
            </a:pPr>
            <a:r>
              <a:rPr kumimoji="1" lang="zh-CN" altLang="en-US" b="1" dirty="0" smtClean="0">
                <a:solidFill>
                  <a:schemeClr val="accent1"/>
                </a:solidFill>
                <a:latin typeface="+mn-ea"/>
                <a:cs typeface="+mj-cs"/>
              </a:rPr>
              <a:t>手动解决冲突</a:t>
            </a:r>
            <a:r>
              <a:rPr kumimoji="1" lang="zh-CN" altLang="en-US" b="1" dirty="0">
                <a:solidFill>
                  <a:schemeClr val="accent1"/>
                </a:solidFill>
                <a:latin typeface="+mn-ea"/>
                <a:cs typeface="+mj-cs"/>
              </a:rPr>
              <a:t>：</a:t>
            </a:r>
          </a:p>
          <a:p>
            <a:pPr marL="0" indent="0">
              <a:buNone/>
            </a:pPr>
            <a:r>
              <a:rPr kumimoji="1" lang="zh-CN" altLang="en-US" dirty="0" smtClean="0">
                <a:solidFill>
                  <a:schemeClr val="tx1"/>
                </a:solidFill>
                <a:latin typeface="+mn-ea"/>
              </a:rPr>
              <a:t>鼠标双击冲突文件，保留合适的代码，和冲突标识，重新运行代码，提交远程仓库。</a:t>
            </a:r>
            <a:endParaRPr kumimoji="1" lang="zh-CN" altLang="en-US" dirty="0">
              <a:solidFill>
                <a:schemeClr val="tx1"/>
              </a:solidFill>
              <a:latin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06" y="2307771"/>
            <a:ext cx="3863833" cy="373359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282" y="2307771"/>
            <a:ext cx="3853720" cy="3733591"/>
          </a:xfrm>
          <a:prstGeom prst="rect">
            <a:avLst/>
          </a:prstGeom>
        </p:spPr>
      </p:pic>
    </p:spTree>
    <p:extLst>
      <p:ext uri="{BB962C8B-B14F-4D97-AF65-F5344CB8AC3E}">
        <p14:creationId xmlns:p14="http://schemas.microsoft.com/office/powerpoint/2010/main" val="1022334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a:t>6.2</a:t>
            </a:r>
            <a:r>
              <a:rPr kumimoji="1" lang="zh-CN" altLang="en-US" sz="2200" b="1" dirty="0"/>
              <a:t>、解决冲突的两种方式</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dirty="0" smtClean="0"/>
              <a:t>这里是将两份修改都做了保留，也可以保留自己的修改或者保留远端仓库的修改，只要是合适的代码就行，并能够保证代码可以运行。</a:t>
            </a:r>
          </a:p>
          <a:p>
            <a:pPr marL="0" indent="0">
              <a:buNone/>
            </a:pPr>
            <a:r>
              <a:rPr kumimoji="1" lang="zh-CN" altLang="en-US" b="1" dirty="0" smtClean="0">
                <a:solidFill>
                  <a:schemeClr val="accent1"/>
                </a:solidFill>
              </a:rPr>
              <a:t>使用他人版本解决冲突：</a:t>
            </a:r>
          </a:p>
          <a:p>
            <a:pPr marL="0" indent="0">
              <a:buNone/>
            </a:pPr>
            <a:r>
              <a:rPr kumimoji="1" lang="zh-CN" altLang="en-US" dirty="0" smtClean="0">
                <a:solidFill>
                  <a:schemeClr val="tx1"/>
                </a:solidFill>
              </a:rPr>
              <a:t>使用他人版本解决冲突是指丢弃冲突部分自己的修改，保留远端的修改。鼠标右键点击冲突文件，选择冲突解决，使用他人版本解决冲突即可。</a:t>
            </a:r>
          </a:p>
          <a:p>
            <a:pPr marL="0" indent="0">
              <a:buNone/>
            </a:pPr>
            <a:endParaRPr kumimoji="1" lang="zh-CN" altLang="en-US" dirty="0">
              <a:solidFill>
                <a:schemeClr val="tx1"/>
              </a:solidFill>
            </a:endParaRP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819193"/>
            <a:ext cx="5325189" cy="3222170"/>
          </a:xfrm>
          <a:prstGeom prst="rect">
            <a:avLst/>
          </a:prstGeom>
        </p:spPr>
      </p:pic>
    </p:spTree>
    <p:extLst>
      <p:ext uri="{BB962C8B-B14F-4D97-AF65-F5344CB8AC3E}">
        <p14:creationId xmlns:p14="http://schemas.microsoft.com/office/powerpoint/2010/main" val="12587188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78971"/>
          </a:xfrm>
        </p:spPr>
        <p:txBody>
          <a:bodyPr>
            <a:normAutofit/>
          </a:bodyPr>
          <a:lstStyle/>
          <a:p>
            <a:r>
              <a:rPr kumimoji="1" lang="en-US" altLang="zh-CN" sz="2200" b="1" dirty="0"/>
              <a:t>6.2</a:t>
            </a:r>
            <a:r>
              <a:rPr kumimoji="1" lang="zh-CN" altLang="en-US" sz="2200" b="1" dirty="0"/>
              <a:t>、解决冲突的两种方式</a:t>
            </a:r>
            <a:endParaRPr kumimoji="1" lang="zh-CN" altLang="en-US" sz="2200" dirty="0"/>
          </a:p>
        </p:txBody>
      </p:sp>
      <p:sp>
        <p:nvSpPr>
          <p:cNvPr id="3" name="内容占位符 2"/>
          <p:cNvSpPr>
            <a:spLocks noGrp="1"/>
          </p:cNvSpPr>
          <p:nvPr>
            <p:ph idx="1"/>
          </p:nvPr>
        </p:nvSpPr>
        <p:spPr>
          <a:xfrm>
            <a:off x="677334" y="1088571"/>
            <a:ext cx="8596668" cy="4952791"/>
          </a:xfrm>
        </p:spPr>
        <p:txBody>
          <a:bodyPr/>
          <a:lstStyle/>
          <a:p>
            <a:pPr marL="0" indent="0">
              <a:buNone/>
            </a:pPr>
            <a:r>
              <a:rPr kumimoji="1" lang="zh-CN" altLang="en-US" dirty="0" smtClean="0"/>
              <a:t>在解决工程文件冲突时，使用他们版本解决是最便捷和最安全的解决方式。</a:t>
            </a:r>
          </a:p>
          <a:p>
            <a:pPr marL="0" indent="0">
              <a:buNone/>
            </a:pPr>
            <a:r>
              <a:rPr kumimoji="1" lang="zh-CN" altLang="en-US" dirty="0" smtClean="0"/>
              <a:t>冲突解决后，将解决后代码推送到远端，合并到</a:t>
            </a:r>
            <a:r>
              <a:rPr kumimoji="1" lang="en-US" altLang="zh-CN" dirty="0" smtClean="0"/>
              <a:t>develop</a:t>
            </a:r>
            <a:r>
              <a:rPr kumimoji="1" lang="zh-CN" altLang="en-US" dirty="0" smtClean="0"/>
              <a:t>分支上，切换本地分支到</a:t>
            </a:r>
            <a:r>
              <a:rPr kumimoji="1" lang="en-US" altLang="zh-CN" dirty="0" err="1" smtClean="0"/>
              <a:t>dev_jlys</a:t>
            </a:r>
            <a:r>
              <a:rPr kumimoji="1" lang="zh-CN" altLang="en-US" dirty="0" smtClean="0"/>
              <a:t>上，拉取远端</a:t>
            </a:r>
            <a:r>
              <a:rPr kumimoji="1" lang="en-US" altLang="zh-CN" dirty="0" smtClean="0"/>
              <a:t>develop</a:t>
            </a:r>
            <a:r>
              <a:rPr kumimoji="1" lang="zh-CN" altLang="en-US" dirty="0" smtClean="0"/>
              <a:t>分支代码到</a:t>
            </a:r>
            <a:r>
              <a:rPr kumimoji="1" lang="en-US" altLang="zh-CN" dirty="0" err="1" smtClean="0"/>
              <a:t>dev_jlys</a:t>
            </a:r>
            <a:r>
              <a:rPr kumimoji="1" lang="zh-CN" altLang="en-US" dirty="0" smtClean="0"/>
              <a:t>，就可以看到</a:t>
            </a:r>
            <a:r>
              <a:rPr kumimoji="1" lang="en-US" altLang="zh-CN" dirty="0" err="1" smtClean="0"/>
              <a:t>dev_lxz</a:t>
            </a:r>
            <a:r>
              <a:rPr kumimoji="1" lang="zh-CN" altLang="en-US" dirty="0" smtClean="0"/>
              <a:t>的修改。</a:t>
            </a:r>
          </a:p>
          <a:p>
            <a:pPr marL="0" indent="0">
              <a:buNone/>
            </a:pPr>
            <a:endParaRPr kumimoji="1" lang="zh-CN" altLang="en-US"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247151"/>
            <a:ext cx="6301014" cy="3794211"/>
          </a:xfrm>
          <a:prstGeom prst="rect">
            <a:avLst/>
          </a:prstGeom>
        </p:spPr>
      </p:pic>
    </p:spTree>
    <p:extLst>
      <p:ext uri="{BB962C8B-B14F-4D97-AF65-F5344CB8AC3E}">
        <p14:creationId xmlns:p14="http://schemas.microsoft.com/office/powerpoint/2010/main" val="45276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smtClean="0"/>
              <a:t>7.</a:t>
            </a:r>
            <a:r>
              <a:rPr kumimoji="1" lang="zh-CN" altLang="en-US" sz="2200" b="1" dirty="0" smtClean="0"/>
              <a:t>代码回退</a:t>
            </a:r>
            <a:endParaRPr kumimoji="1" lang="zh-CN" altLang="en-US" sz="2200" b="1"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en-US" altLang="zh-CN" dirty="0" smtClean="0"/>
              <a:t>7.1</a:t>
            </a:r>
            <a:r>
              <a:rPr kumimoji="1" lang="zh-CN" altLang="en-US" dirty="0" smtClean="0"/>
              <a:t>、本地代码回退</a:t>
            </a:r>
          </a:p>
          <a:p>
            <a:pPr marL="0" indent="0">
              <a:buNone/>
            </a:pPr>
            <a:r>
              <a:rPr kumimoji="1" lang="en-US" altLang="zh-CN" dirty="0" smtClean="0"/>
              <a:t>7.2</a:t>
            </a:r>
            <a:r>
              <a:rPr kumimoji="1" lang="zh-CN" altLang="en-US" dirty="0" smtClean="0"/>
              <a:t>、远端代码回退</a:t>
            </a:r>
            <a:endParaRPr kumimoji="1" lang="zh-CN" altLang="en-US" dirty="0"/>
          </a:p>
        </p:txBody>
      </p:sp>
    </p:spTree>
    <p:extLst>
      <p:ext uri="{BB962C8B-B14F-4D97-AF65-F5344CB8AC3E}">
        <p14:creationId xmlns:p14="http://schemas.microsoft.com/office/powerpoint/2010/main" val="1884661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smtClean="0"/>
              <a:t>7.1</a:t>
            </a:r>
            <a:r>
              <a:rPr kumimoji="1" lang="zh-CN" altLang="en-US" sz="2200" b="1" dirty="0" smtClean="0"/>
              <a:t>、本地代码回退</a:t>
            </a:r>
            <a:endParaRPr kumimoji="1" lang="zh-CN" altLang="en-US" sz="2200" b="1"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本地代码回退是指代码已经提交到了本地</a:t>
            </a:r>
            <a:r>
              <a:rPr kumimoji="1" lang="en-US" altLang="zh-CN" dirty="0" err="1" smtClean="0"/>
              <a:t>git</a:t>
            </a:r>
            <a:r>
              <a:rPr kumimoji="1" lang="zh-CN" altLang="en-US" dirty="0" smtClean="0"/>
              <a:t>仓库，还没有推送到远端。</a:t>
            </a:r>
          </a:p>
          <a:p>
            <a:pPr marL="0" indent="0">
              <a:buNone/>
            </a:pPr>
            <a:r>
              <a:rPr kumimoji="1" lang="zh-CN" altLang="en-US" dirty="0" smtClean="0"/>
              <a:t>在</a:t>
            </a:r>
            <a:r>
              <a:rPr kumimoji="1" lang="en-US" altLang="zh-CN" dirty="0" err="1" smtClean="0"/>
              <a:t>dev_jlys</a:t>
            </a:r>
            <a:r>
              <a:rPr kumimoji="1" lang="zh-CN" altLang="en-US" dirty="0" smtClean="0"/>
              <a:t>分支上对</a:t>
            </a:r>
            <a:r>
              <a:rPr kumimoji="1" lang="en-US" altLang="zh-CN" dirty="0" err="1" smtClean="0"/>
              <a:t>readme.me</a:t>
            </a:r>
            <a:r>
              <a:rPr kumimoji="1" lang="zh-CN" altLang="en-US" dirty="0" smtClean="0"/>
              <a:t>文件进行修改，提交修改到本地仓库，可以看到本地有一个修改需要推送到远端及对</a:t>
            </a:r>
            <a:r>
              <a:rPr kumimoji="1" lang="en-US" altLang="zh-CN" dirty="0" err="1" smtClean="0"/>
              <a:t>readme.me</a:t>
            </a:r>
            <a:r>
              <a:rPr kumimoji="1" lang="zh-CN" altLang="en-US" dirty="0" smtClean="0"/>
              <a:t>文件的修改。</a:t>
            </a:r>
          </a:p>
          <a:p>
            <a:pPr marL="0" indent="0">
              <a:buNone/>
            </a:pPr>
            <a:endParaRPr kumimoji="1" lang="zh-CN" altLang="en-US" dirty="0" smtClean="0"/>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2152140"/>
            <a:ext cx="6420933" cy="3889223"/>
          </a:xfrm>
          <a:prstGeom prst="rect">
            <a:avLst/>
          </a:prstGeom>
        </p:spPr>
      </p:pic>
    </p:spTree>
    <p:extLst>
      <p:ext uri="{BB962C8B-B14F-4D97-AF65-F5344CB8AC3E}">
        <p14:creationId xmlns:p14="http://schemas.microsoft.com/office/powerpoint/2010/main" val="12384334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如果发现本次提交的代码有很多的问题，进行手动修改又无从下手，就可以进行代码回退操作。</a:t>
            </a:r>
          </a:p>
          <a:p>
            <a:pPr marL="0" indent="0">
              <a:buNone/>
            </a:pPr>
            <a:r>
              <a:rPr kumimoji="1" lang="zh-CN" altLang="en-US" dirty="0" smtClean="0"/>
              <a:t>找到本分支本次提交的上个节点，点击右键选择将***重置到这次提交。</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166049"/>
            <a:ext cx="6440663" cy="3875314"/>
          </a:xfrm>
          <a:prstGeom prst="rect">
            <a:avLst/>
          </a:prstGeom>
        </p:spPr>
      </p:pic>
    </p:spTree>
    <p:extLst>
      <p:ext uri="{BB962C8B-B14F-4D97-AF65-F5344CB8AC3E}">
        <p14:creationId xmlns:p14="http://schemas.microsoft.com/office/powerpoint/2010/main" val="63809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35429"/>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45029"/>
            <a:ext cx="8596668" cy="4996333"/>
          </a:xfrm>
        </p:spPr>
        <p:txBody>
          <a:bodyPr/>
          <a:lstStyle/>
          <a:p>
            <a:pPr marL="0" indent="0">
              <a:buNone/>
            </a:pPr>
            <a:r>
              <a:rPr kumimoji="1" lang="zh-CN" altLang="en-US" dirty="0" smtClean="0"/>
              <a:t>选择后我们可以看到使用模式模式有三种：软合并、混合合并及强行合并。</a:t>
            </a:r>
          </a:p>
          <a:p>
            <a:pPr marL="0" indent="0">
              <a:buNone/>
            </a:pPr>
            <a:r>
              <a:rPr kumimoji="1" lang="zh-CN" altLang="en-US" dirty="0" smtClean="0"/>
              <a:t>软合并和混合合并是不丢弃修改的回退；强行合并丢弃修改的回退。</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883227"/>
            <a:ext cx="6898362" cy="4158135"/>
          </a:xfrm>
          <a:prstGeom prst="rect">
            <a:avLst/>
          </a:prstGeom>
        </p:spPr>
      </p:pic>
    </p:spTree>
    <p:extLst>
      <p:ext uri="{BB962C8B-B14F-4D97-AF65-F5344CB8AC3E}">
        <p14:creationId xmlns:p14="http://schemas.microsoft.com/office/powerpoint/2010/main" val="151801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380310"/>
          </a:xfrm>
        </p:spPr>
        <p:txBody>
          <a:bodyPr>
            <a:normAutofit fontScale="90000"/>
          </a:bodyPr>
          <a:lstStyle/>
          <a:p>
            <a:r>
              <a:rPr kumimoji="1" lang="en-US" altLang="zh-CN" sz="2400" b="1" dirty="0" smtClean="0"/>
              <a:t>1</a:t>
            </a:r>
            <a:r>
              <a:rPr kumimoji="1" lang="zh-CN" altLang="en-US" sz="2400" b="1" dirty="0" smtClean="0"/>
              <a:t>、</a:t>
            </a:r>
            <a:r>
              <a:rPr kumimoji="1" lang="en-US" altLang="zh-CN" sz="2400" b="1" dirty="0" err="1" smtClean="0"/>
              <a:t>GitLab</a:t>
            </a:r>
            <a:r>
              <a:rPr kumimoji="1" lang="zh-CN" altLang="en-US" sz="2400" b="1" dirty="0" smtClean="0"/>
              <a:t>项目创建：</a:t>
            </a:r>
            <a:endParaRPr kumimoji="1" lang="zh-CN" altLang="en-US" sz="2400" b="1" dirty="0"/>
          </a:p>
        </p:txBody>
      </p:sp>
      <p:sp>
        <p:nvSpPr>
          <p:cNvPr id="3" name="内容占位符 2"/>
          <p:cNvSpPr>
            <a:spLocks noGrp="1"/>
          </p:cNvSpPr>
          <p:nvPr>
            <p:ph idx="1"/>
          </p:nvPr>
        </p:nvSpPr>
        <p:spPr>
          <a:xfrm>
            <a:off x="838200" y="894522"/>
            <a:ext cx="10515600" cy="5282441"/>
          </a:xfrm>
        </p:spPr>
        <p:txBody>
          <a:bodyPr>
            <a:normAutofit/>
          </a:bodyPr>
          <a:lstStyle/>
          <a:p>
            <a:pPr marL="0" indent="0">
              <a:buNone/>
            </a:pPr>
            <a:r>
              <a:rPr kumimoji="1" lang="zh-CN" altLang="en-US" sz="1600" dirty="0" smtClean="0"/>
              <a:t>进入</a:t>
            </a:r>
            <a:r>
              <a:rPr kumimoji="1" lang="en-US" altLang="zh-CN" sz="1600" dirty="0" err="1" smtClean="0"/>
              <a:t>git</a:t>
            </a:r>
            <a:r>
              <a:rPr kumimoji="1" lang="zh-CN" altLang="en-US" sz="1600" dirty="0" smtClean="0"/>
              <a:t>后点击</a:t>
            </a:r>
            <a:r>
              <a:rPr kumimoji="1" lang="en-US" altLang="zh-CN" sz="1600" dirty="0" smtClean="0"/>
              <a:t>Add</a:t>
            </a:r>
            <a:r>
              <a:rPr kumimoji="1" lang="zh-CN" altLang="en-US" sz="1600" dirty="0" smtClean="0"/>
              <a:t> </a:t>
            </a:r>
            <a:r>
              <a:rPr kumimoji="1" lang="en-US" altLang="zh-CN" sz="1600" dirty="0" smtClean="0"/>
              <a:t>Project</a:t>
            </a:r>
            <a:r>
              <a:rPr kumimoji="1" lang="zh-CN" altLang="en-US" sz="1600" dirty="0" smtClean="0"/>
              <a:t>，如下图所示：</a:t>
            </a:r>
          </a:p>
          <a:p>
            <a:pPr marL="0" indent="0">
              <a:buNone/>
            </a:pPr>
            <a:endParaRPr kumimoji="1" lang="zh-CN" altLang="en-US" sz="1600" dirty="0" smtClean="0"/>
          </a:p>
          <a:p>
            <a:pPr marL="0" indent="0">
              <a:buNone/>
            </a:pPr>
            <a:endParaRPr kumimoji="1" lang="zh-CN" altLang="en-US" sz="1600" dirty="0"/>
          </a:p>
          <a:p>
            <a:pPr marL="0" indent="0">
              <a:buNone/>
            </a:pPr>
            <a:r>
              <a:rPr kumimoji="1" lang="zh-CN" altLang="en-US" sz="1600" dirty="0" smtClean="0"/>
              <a:t>填写项目名称，将项目设置为私有后，点击</a:t>
            </a:r>
            <a:r>
              <a:rPr kumimoji="1" lang="en-US" altLang="zh-CN" sz="1600" dirty="0" smtClean="0"/>
              <a:t>Create</a:t>
            </a:r>
            <a:r>
              <a:rPr kumimoji="1" lang="zh-CN" altLang="en-US" sz="1600" dirty="0" smtClean="0"/>
              <a:t> </a:t>
            </a:r>
            <a:r>
              <a:rPr kumimoji="1" lang="en-US" altLang="zh-CN" sz="1600" dirty="0" smtClean="0"/>
              <a:t>Project</a:t>
            </a:r>
            <a:r>
              <a:rPr kumimoji="1" lang="zh-CN" altLang="en-US" sz="1600" dirty="0" smtClean="0"/>
              <a:t>即可创建项目仓库。</a:t>
            </a:r>
          </a:p>
          <a:p>
            <a:pPr marL="0" indent="0">
              <a:buNone/>
            </a:pPr>
            <a:endParaRPr kumimoji="1" lang="zh-CN" altLang="en-US" sz="16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91" y="1196683"/>
            <a:ext cx="5075584" cy="69212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591" y="2434271"/>
            <a:ext cx="6215950" cy="3891778"/>
          </a:xfrm>
          <a:prstGeom prst="rect">
            <a:avLst/>
          </a:prstGeom>
        </p:spPr>
      </p:pic>
    </p:spTree>
    <p:extLst>
      <p:ext uri="{BB962C8B-B14F-4D97-AF65-F5344CB8AC3E}">
        <p14:creationId xmlns:p14="http://schemas.microsoft.com/office/powerpoint/2010/main" val="1108039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b="1" dirty="0" smtClean="0">
                <a:solidFill>
                  <a:schemeClr val="accent1"/>
                </a:solidFill>
              </a:rPr>
              <a:t>软合并：</a:t>
            </a:r>
          </a:p>
          <a:p>
            <a:pPr marL="0" indent="0">
              <a:buNone/>
            </a:pPr>
            <a:r>
              <a:rPr kumimoji="1" lang="zh-CN" altLang="en-US" dirty="0" smtClean="0">
                <a:solidFill>
                  <a:schemeClr val="tx1"/>
                </a:solidFill>
              </a:rPr>
              <a:t>选择软合并，点击确定，让本地代码回退，发现刚才的修改还在暂存区中，并没有丢弃代码的修改。</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57" y="2150213"/>
            <a:ext cx="6460403" cy="3891150"/>
          </a:xfrm>
          <a:prstGeom prst="rect">
            <a:avLst/>
          </a:prstGeom>
        </p:spPr>
      </p:pic>
    </p:spTree>
    <p:extLst>
      <p:ext uri="{BB962C8B-B14F-4D97-AF65-F5344CB8AC3E}">
        <p14:creationId xmlns:p14="http://schemas.microsoft.com/office/powerpoint/2010/main" val="680928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b="1" dirty="0" smtClean="0">
                <a:solidFill>
                  <a:schemeClr val="accent1"/>
                </a:solidFill>
              </a:rPr>
              <a:t>混合合并</a:t>
            </a:r>
            <a:r>
              <a:rPr kumimoji="1" lang="zh-CN" altLang="en-US" b="1" dirty="0">
                <a:solidFill>
                  <a:schemeClr val="accent1"/>
                </a:solidFill>
              </a:rPr>
              <a:t>：</a:t>
            </a:r>
          </a:p>
          <a:p>
            <a:pPr marL="0" indent="0">
              <a:buNone/>
            </a:pPr>
            <a:r>
              <a:rPr kumimoji="1" lang="zh-CN" altLang="en-US" dirty="0" smtClean="0"/>
              <a:t>选择混合合并，点击确定，让本地代码回退，发现刚才的修改还存在，只是在并未暂存该文件。</a:t>
            </a:r>
          </a:p>
          <a:p>
            <a:pPr marL="0" indent="0">
              <a:buNone/>
            </a:pP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77" y="2151117"/>
            <a:ext cx="6440739" cy="3890246"/>
          </a:xfrm>
          <a:prstGeom prst="rect">
            <a:avLst/>
          </a:prstGeom>
        </p:spPr>
      </p:pic>
    </p:spTree>
    <p:extLst>
      <p:ext uri="{BB962C8B-B14F-4D97-AF65-F5344CB8AC3E}">
        <p14:creationId xmlns:p14="http://schemas.microsoft.com/office/powerpoint/2010/main" val="1348691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b="1" dirty="0" smtClean="0">
                <a:solidFill>
                  <a:schemeClr val="accent1"/>
                </a:solidFill>
              </a:rPr>
              <a:t>强行合并：</a:t>
            </a:r>
          </a:p>
          <a:p>
            <a:pPr marL="0" indent="0">
              <a:buNone/>
            </a:pPr>
            <a:r>
              <a:rPr kumimoji="1" lang="zh-CN" altLang="en-US" dirty="0" smtClean="0">
                <a:solidFill>
                  <a:schemeClr val="tx1"/>
                </a:solidFill>
              </a:rPr>
              <a:t>选择强行合并，点击确定，将代码回退到指定的节点，会发现代码已经回退，但是刚刚的修改被丢弃掉了，在文件状态没有任何的文件改动显示。</a:t>
            </a:r>
            <a:endParaRPr kumimoji="1" lang="zh-CN" altLang="en-US" dirty="0">
              <a:solidFill>
                <a:schemeClr val="tx1"/>
              </a:solidFill>
            </a:endParaRP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17" y="2220686"/>
            <a:ext cx="6338517" cy="3820677"/>
          </a:xfrm>
          <a:prstGeom prst="rect">
            <a:avLst/>
          </a:prstGeom>
        </p:spPr>
      </p:pic>
    </p:spTree>
    <p:extLst>
      <p:ext uri="{BB962C8B-B14F-4D97-AF65-F5344CB8AC3E}">
        <p14:creationId xmlns:p14="http://schemas.microsoft.com/office/powerpoint/2010/main" val="870195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7.1</a:t>
            </a:r>
            <a:r>
              <a:rPr kumimoji="1" lang="zh-CN" altLang="en-US" sz="2200" b="1" dirty="0"/>
              <a:t>、本地代码回退</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如果和远端代码出现冲突，在修改后仍无法运行代码，就可以采用强行合并的方式，丢弃从远端拉取的冲突代码，再次寻找新的解决方法。</a:t>
            </a:r>
          </a:p>
          <a:p>
            <a:pPr marL="0" indent="0">
              <a:buNone/>
            </a:pPr>
            <a:r>
              <a:rPr kumimoji="1" lang="zh-CN" altLang="en-US" dirty="0" smtClean="0"/>
              <a:t>没有特别严重的问题，建议不要使用强行合并。尤其是在回退自己写的代码的时候，使用强行合并则会丢弃自己的代码。</a:t>
            </a:r>
          </a:p>
          <a:p>
            <a:pPr marL="0" indent="0">
              <a:buNone/>
            </a:pPr>
            <a:endParaRPr kumimoji="1" lang="zh-CN" altLang="en-US" dirty="0" smtClean="0"/>
          </a:p>
        </p:txBody>
      </p:sp>
    </p:spTree>
    <p:extLst>
      <p:ext uri="{BB962C8B-B14F-4D97-AF65-F5344CB8AC3E}">
        <p14:creationId xmlns:p14="http://schemas.microsoft.com/office/powerpoint/2010/main" val="124410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smtClean="0"/>
              <a:t>7.2</a:t>
            </a:r>
            <a:r>
              <a:rPr kumimoji="1" lang="zh-CN" altLang="en-US" sz="2200" b="1" dirty="0" smtClean="0"/>
              <a:t>、远端代码</a:t>
            </a:r>
            <a:r>
              <a:rPr kumimoji="1" lang="zh-CN" altLang="en-US" sz="2200" b="1" dirty="0"/>
              <a:t>回退</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dirty="0" smtClean="0"/>
              <a:t>远端代码回退是指代码已经推送到了远端仓库。</a:t>
            </a:r>
          </a:p>
          <a:p>
            <a:pPr marL="0" indent="0">
              <a:buNone/>
            </a:pPr>
            <a:r>
              <a:rPr kumimoji="1" lang="zh-CN" altLang="en-US" dirty="0" smtClean="0"/>
              <a:t>回退远端代码后会生产新的提交，回退之前的修改记录还存在。</a:t>
            </a:r>
          </a:p>
          <a:p>
            <a:pPr marL="0" indent="0">
              <a:buNone/>
            </a:pPr>
            <a:r>
              <a:rPr kumimoji="1" lang="zh-CN" altLang="en-US" dirty="0" smtClean="0"/>
              <a:t>在</a:t>
            </a:r>
            <a:r>
              <a:rPr kumimoji="1" lang="en-US" altLang="zh-CN" dirty="0" err="1" smtClean="0"/>
              <a:t>dev_jlys</a:t>
            </a:r>
            <a:r>
              <a:rPr kumimoji="1" lang="zh-CN" altLang="en-US" dirty="0" smtClean="0"/>
              <a:t>分支下修改</a:t>
            </a:r>
            <a:r>
              <a:rPr kumimoji="1" lang="en-US" altLang="zh-CN" dirty="0" err="1" smtClean="0"/>
              <a:t>readme.md</a:t>
            </a:r>
            <a:r>
              <a:rPr kumimoji="1" lang="zh-CN" altLang="en-US" dirty="0" smtClean="0"/>
              <a:t>文件，将代码推送到远端，并合并到</a:t>
            </a:r>
            <a:r>
              <a:rPr kumimoji="1" lang="en-US" altLang="zh-CN" dirty="0" smtClean="0"/>
              <a:t>develop</a:t>
            </a:r>
            <a:r>
              <a:rPr kumimoji="1" lang="zh-CN" altLang="en-US" dirty="0" smtClean="0"/>
              <a:t>分支上。</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3" y="2620302"/>
            <a:ext cx="5679923" cy="3421061"/>
          </a:xfrm>
          <a:prstGeom prst="rect">
            <a:avLst/>
          </a:prstGeom>
        </p:spPr>
      </p:pic>
    </p:spTree>
    <p:extLst>
      <p:ext uri="{BB962C8B-B14F-4D97-AF65-F5344CB8AC3E}">
        <p14:creationId xmlns:p14="http://schemas.microsoft.com/office/powerpoint/2010/main" val="159052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7.2</a:t>
            </a:r>
            <a:r>
              <a:rPr kumimoji="1" lang="zh-CN" altLang="en-US" sz="2200" b="1" dirty="0"/>
              <a:t>、远端代码回退</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b="1" dirty="0">
                <a:solidFill>
                  <a:schemeClr val="accent1"/>
                </a:solidFill>
              </a:rPr>
              <a:t>回退整个提交节点：</a:t>
            </a:r>
          </a:p>
          <a:p>
            <a:pPr marL="0" indent="0">
              <a:buNone/>
            </a:pPr>
            <a:r>
              <a:rPr kumimoji="1" lang="zh-CN" altLang="en-US" dirty="0" smtClean="0"/>
              <a:t>鼠标右键单击提交代码修改的节点，选择提交回滚即可。</a:t>
            </a:r>
          </a:p>
          <a:p>
            <a:pPr marL="0" indent="0">
              <a:buNone/>
            </a:pPr>
            <a:r>
              <a:rPr kumimoji="1" lang="zh-CN" altLang="en-US" dirty="0" smtClean="0"/>
              <a:t>回滚的节点为自己提交代码的节点，其他开发人员的分支节点和代码合并产生的节点，是不能够回滚的。</a:t>
            </a:r>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smtClean="0"/>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56" y="2578008"/>
            <a:ext cx="4653643" cy="3463355"/>
          </a:xfrm>
          <a:prstGeom prst="rect">
            <a:avLst/>
          </a:prstGeom>
        </p:spPr>
      </p:pic>
    </p:spTree>
    <p:extLst>
      <p:ext uri="{BB962C8B-B14F-4D97-AF65-F5344CB8AC3E}">
        <p14:creationId xmlns:p14="http://schemas.microsoft.com/office/powerpoint/2010/main" val="645214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46314"/>
          </a:xfrm>
        </p:spPr>
        <p:txBody>
          <a:bodyPr>
            <a:normAutofit/>
          </a:bodyPr>
          <a:lstStyle/>
          <a:p>
            <a:r>
              <a:rPr kumimoji="1" lang="en-US" altLang="zh-CN" sz="2200" b="1" dirty="0"/>
              <a:t>7.2</a:t>
            </a:r>
            <a:r>
              <a:rPr kumimoji="1" lang="zh-CN" altLang="en-US" sz="2200" b="1" dirty="0"/>
              <a:t>、远端代码回退</a:t>
            </a:r>
            <a:endParaRPr kumimoji="1" lang="zh-CN" altLang="en-US" sz="2200" dirty="0"/>
          </a:p>
        </p:txBody>
      </p:sp>
      <p:sp>
        <p:nvSpPr>
          <p:cNvPr id="3" name="内容占位符 2"/>
          <p:cNvSpPr>
            <a:spLocks noGrp="1"/>
          </p:cNvSpPr>
          <p:nvPr>
            <p:ph idx="1"/>
          </p:nvPr>
        </p:nvSpPr>
        <p:spPr>
          <a:xfrm>
            <a:off x="677334" y="1055915"/>
            <a:ext cx="8596668" cy="4985448"/>
          </a:xfrm>
        </p:spPr>
        <p:txBody>
          <a:bodyPr/>
          <a:lstStyle/>
          <a:p>
            <a:pPr marL="0" indent="0">
              <a:buNone/>
            </a:pPr>
            <a:r>
              <a:rPr kumimoji="1" lang="zh-CN" altLang="en-US" dirty="0" smtClean="0"/>
              <a:t>代码回滚后可以看到刚才的提交的内容已经删除，但是提交的历史记录还存在。代码回滚过之后，运行没有问题，推送到远端即可将远端的代码回退到自己制定的节点上去。</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35" y="2170909"/>
            <a:ext cx="6387493" cy="3481522"/>
          </a:xfrm>
          <a:prstGeom prst="rect">
            <a:avLst/>
          </a:prstGeom>
        </p:spPr>
      </p:pic>
    </p:spTree>
    <p:extLst>
      <p:ext uri="{BB962C8B-B14F-4D97-AF65-F5344CB8AC3E}">
        <p14:creationId xmlns:p14="http://schemas.microsoft.com/office/powerpoint/2010/main" val="2089538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68086"/>
          </a:xfrm>
        </p:spPr>
        <p:txBody>
          <a:bodyPr>
            <a:normAutofit/>
          </a:bodyPr>
          <a:lstStyle/>
          <a:p>
            <a:r>
              <a:rPr kumimoji="1" lang="en-US" altLang="zh-CN" sz="2200" b="1" dirty="0"/>
              <a:t>7.2</a:t>
            </a:r>
            <a:r>
              <a:rPr kumimoji="1" lang="zh-CN" altLang="en-US" sz="2200" b="1" dirty="0"/>
              <a:t>、远端代码回退</a:t>
            </a:r>
            <a:endParaRPr kumimoji="1" lang="zh-CN" altLang="en-US" sz="2200" dirty="0"/>
          </a:p>
        </p:txBody>
      </p:sp>
      <p:sp>
        <p:nvSpPr>
          <p:cNvPr id="3" name="内容占位符 2"/>
          <p:cNvSpPr>
            <a:spLocks noGrp="1"/>
          </p:cNvSpPr>
          <p:nvPr>
            <p:ph idx="1"/>
          </p:nvPr>
        </p:nvSpPr>
        <p:spPr>
          <a:xfrm>
            <a:off x="677334" y="1077687"/>
            <a:ext cx="8596668" cy="4963676"/>
          </a:xfrm>
        </p:spPr>
        <p:txBody>
          <a:bodyPr/>
          <a:lstStyle/>
          <a:p>
            <a:pPr marL="0" indent="0">
              <a:buNone/>
            </a:pPr>
            <a:r>
              <a:rPr kumimoji="1" lang="zh-CN" altLang="en-US" b="1" dirty="0">
                <a:solidFill>
                  <a:schemeClr val="accent1"/>
                </a:solidFill>
              </a:rPr>
              <a:t>回退某个文件或块区：</a:t>
            </a:r>
          </a:p>
          <a:p>
            <a:pPr marL="0" indent="0">
              <a:buNone/>
            </a:pPr>
            <a:r>
              <a:rPr kumimoji="1" lang="zh-CN" altLang="en-US" dirty="0" smtClean="0"/>
              <a:t>如果远端代码回退过之后，发现有部分代码还是需要的，可以找到需要回滚的提交节点，在代码改动浏览区域选择需要回滚的文件，点击回滚块区或者回滚文件即可。</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242866"/>
            <a:ext cx="6290503" cy="3798497"/>
          </a:xfrm>
          <a:prstGeom prst="rect">
            <a:avLst/>
          </a:prstGeom>
        </p:spPr>
      </p:pic>
    </p:spTree>
    <p:extLst>
      <p:ext uri="{BB962C8B-B14F-4D97-AF65-F5344CB8AC3E}">
        <p14:creationId xmlns:p14="http://schemas.microsoft.com/office/powerpoint/2010/main" val="803428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599"/>
            <a:ext cx="8596668" cy="435429"/>
          </a:xfrm>
        </p:spPr>
        <p:txBody>
          <a:bodyPr>
            <a:normAutofit/>
          </a:bodyPr>
          <a:lstStyle/>
          <a:p>
            <a:r>
              <a:rPr kumimoji="1" lang="en-US" altLang="zh-CN" sz="2200" b="1" dirty="0"/>
              <a:t>7.2</a:t>
            </a:r>
            <a:r>
              <a:rPr kumimoji="1" lang="zh-CN" altLang="en-US" sz="2200" b="1" dirty="0"/>
              <a:t>、远端代码回退</a:t>
            </a:r>
            <a:endParaRPr kumimoji="1" lang="zh-CN" altLang="en-US" sz="2200" dirty="0"/>
          </a:p>
        </p:txBody>
      </p:sp>
      <p:sp>
        <p:nvSpPr>
          <p:cNvPr id="3" name="内容占位符 2"/>
          <p:cNvSpPr>
            <a:spLocks noGrp="1"/>
          </p:cNvSpPr>
          <p:nvPr>
            <p:ph idx="1"/>
          </p:nvPr>
        </p:nvSpPr>
        <p:spPr>
          <a:xfrm>
            <a:off x="677334" y="1045029"/>
            <a:ext cx="8596668" cy="4996334"/>
          </a:xfrm>
        </p:spPr>
        <p:txBody>
          <a:bodyPr/>
          <a:lstStyle/>
          <a:p>
            <a:pPr marL="0" indent="0">
              <a:buNone/>
            </a:pPr>
            <a:r>
              <a:rPr kumimoji="1" lang="zh-CN" altLang="en-US" dirty="0" smtClean="0"/>
              <a:t>选择回滚块区后，在文件状态下可以看到回滚后的内容，将回滚后的内容推送到远端即可。可以在选择代码改动浏览区域的放弃块区或者放弃文件来放弃本次的回退。</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63" y="1893906"/>
            <a:ext cx="6871871" cy="4147457"/>
          </a:xfrm>
          <a:prstGeom prst="rect">
            <a:avLst/>
          </a:prstGeom>
        </p:spPr>
      </p:pic>
    </p:spTree>
    <p:extLst>
      <p:ext uri="{BB962C8B-B14F-4D97-AF65-F5344CB8AC3E}">
        <p14:creationId xmlns:p14="http://schemas.microsoft.com/office/powerpoint/2010/main" val="472112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57200"/>
          </a:xfrm>
        </p:spPr>
        <p:txBody>
          <a:bodyPr>
            <a:normAutofit/>
          </a:bodyPr>
          <a:lstStyle/>
          <a:p>
            <a:r>
              <a:rPr kumimoji="1" lang="en-US" altLang="zh-CN" sz="2200" b="1" dirty="0"/>
              <a:t>7.2</a:t>
            </a:r>
            <a:r>
              <a:rPr kumimoji="1" lang="zh-CN" altLang="en-US" sz="2200" b="1" dirty="0"/>
              <a:t>、远端代码回退</a:t>
            </a:r>
            <a:endParaRPr kumimoji="1" lang="zh-CN" altLang="en-US" sz="2200" dirty="0"/>
          </a:p>
        </p:txBody>
      </p:sp>
      <p:sp>
        <p:nvSpPr>
          <p:cNvPr id="3" name="内容占位符 2"/>
          <p:cNvSpPr>
            <a:spLocks noGrp="1"/>
          </p:cNvSpPr>
          <p:nvPr>
            <p:ph idx="1"/>
          </p:nvPr>
        </p:nvSpPr>
        <p:spPr>
          <a:xfrm>
            <a:off x="677334" y="1066801"/>
            <a:ext cx="8596668" cy="4974562"/>
          </a:xfrm>
        </p:spPr>
        <p:txBody>
          <a:bodyPr/>
          <a:lstStyle/>
          <a:p>
            <a:pPr marL="0" indent="0">
              <a:buNone/>
            </a:pPr>
            <a:r>
              <a:rPr kumimoji="1" lang="zh-CN" altLang="en-US" dirty="0" smtClean="0"/>
              <a:t>回退远端代码是已经是无可奈何的选择，如果有其他的解决方法，尽量不要回滚远端的代码，在回滚之前一定要做好代码备份工作，避免出现灾难的后果。</a:t>
            </a:r>
          </a:p>
          <a:p>
            <a:pPr marL="0" indent="0">
              <a:buNone/>
            </a:pPr>
            <a:r>
              <a:rPr kumimoji="1" lang="zh-CN" altLang="en-US" dirty="0" smtClean="0"/>
              <a:t>回滚远端代码的情况一般是开发过程中需求随意改动、需求不明确或者开发人员污染了主分支代码。</a:t>
            </a:r>
          </a:p>
          <a:p>
            <a:pPr marL="0" indent="0">
              <a:buNone/>
            </a:pPr>
            <a:r>
              <a:rPr kumimoji="1" lang="zh-CN" altLang="en-US" dirty="0" smtClean="0"/>
              <a:t>在回滚远端代码之前一定要通知到每个开发人员，不要对回滚的分支进行修改，回滚后每个开发人员要第一时间拉取远端代码合并到自己的分支上进行运行，确保回滚后的代码没有问题。</a:t>
            </a:r>
          </a:p>
        </p:txBody>
      </p:sp>
    </p:spTree>
    <p:extLst>
      <p:ext uri="{BB962C8B-B14F-4D97-AF65-F5344CB8AC3E}">
        <p14:creationId xmlns:p14="http://schemas.microsoft.com/office/powerpoint/2010/main" val="66102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320674"/>
          </a:xfrm>
        </p:spPr>
        <p:txBody>
          <a:bodyPr>
            <a:normAutofit fontScale="90000"/>
          </a:bodyPr>
          <a:lstStyle/>
          <a:p>
            <a:r>
              <a:rPr kumimoji="1" lang="en-US" altLang="zh-CN" sz="2400" b="1" dirty="0" smtClean="0"/>
              <a:t>2</a:t>
            </a:r>
            <a:r>
              <a:rPr kumimoji="1" lang="zh-CN" altLang="en-US" sz="2400" b="1" dirty="0" smtClean="0"/>
              <a:t>、</a:t>
            </a:r>
            <a:r>
              <a:rPr kumimoji="1" lang="en-US" altLang="zh-CN" sz="2400" b="1" dirty="0" smtClean="0"/>
              <a:t>SSH</a:t>
            </a:r>
            <a:r>
              <a:rPr kumimoji="1" lang="zh-CN" altLang="en-US" sz="2400" b="1" dirty="0" smtClean="0"/>
              <a:t>秘钥配置：</a:t>
            </a:r>
            <a:endParaRPr kumimoji="1" lang="zh-CN" altLang="en-US" sz="2400" b="1" dirty="0"/>
          </a:p>
        </p:txBody>
      </p:sp>
      <p:sp>
        <p:nvSpPr>
          <p:cNvPr id="3" name="内容占位符 2"/>
          <p:cNvSpPr>
            <a:spLocks noGrp="1"/>
          </p:cNvSpPr>
          <p:nvPr>
            <p:ph idx="1"/>
          </p:nvPr>
        </p:nvSpPr>
        <p:spPr>
          <a:xfrm>
            <a:off x="838200" y="795130"/>
            <a:ext cx="10515600" cy="5381833"/>
          </a:xfrm>
        </p:spPr>
        <p:txBody>
          <a:bodyPr>
            <a:normAutofit/>
          </a:bodyPr>
          <a:lstStyle/>
          <a:p>
            <a:pPr marL="0" indent="0">
              <a:buNone/>
            </a:pPr>
            <a:r>
              <a:rPr kumimoji="1" lang="zh-CN" altLang="en-US" sz="1600" dirty="0" smtClean="0"/>
              <a:t>在用户头像下，点击</a:t>
            </a:r>
            <a:r>
              <a:rPr kumimoji="1" lang="en-US" altLang="zh-CN" sz="1600" dirty="0" smtClean="0"/>
              <a:t>Profile</a:t>
            </a:r>
            <a:r>
              <a:rPr kumimoji="1" lang="zh-CN" altLang="en-US" sz="1600" dirty="0" smtClean="0"/>
              <a:t> </a:t>
            </a:r>
            <a:r>
              <a:rPr kumimoji="1" lang="en-US" altLang="zh-CN" sz="1600" dirty="0" smtClean="0"/>
              <a:t>Settings</a:t>
            </a:r>
            <a:endParaRPr kumimoji="1" lang="zh-CN" altLang="en-US" sz="1600" dirty="0" smtClean="0"/>
          </a:p>
          <a:p>
            <a:pPr marL="0" indent="0">
              <a:buNone/>
            </a:pPr>
            <a:endParaRPr kumimoji="1" lang="zh-CN" altLang="en-US" sz="1600" dirty="0"/>
          </a:p>
          <a:p>
            <a:pPr marL="0" indent="0">
              <a:buNone/>
            </a:pPr>
            <a:endParaRPr kumimoji="1" lang="zh-CN" altLang="en-US" sz="1600" dirty="0" smtClean="0"/>
          </a:p>
          <a:p>
            <a:pPr marL="0" indent="0">
              <a:buNone/>
            </a:pPr>
            <a:endParaRPr kumimoji="1" lang="zh-CN" altLang="en-US" sz="1600" dirty="0"/>
          </a:p>
          <a:p>
            <a:pPr marL="0" indent="0">
              <a:buNone/>
            </a:pPr>
            <a:endParaRPr kumimoji="1" lang="zh-CN" altLang="en-US" sz="1600" dirty="0" smtClean="0"/>
          </a:p>
          <a:p>
            <a:pPr marL="0" indent="0">
              <a:buNone/>
            </a:pPr>
            <a:endParaRPr kumimoji="1" lang="zh-CN" altLang="en-US" sz="1600" dirty="0"/>
          </a:p>
          <a:p>
            <a:pPr marL="0" indent="0">
              <a:buNone/>
            </a:pPr>
            <a:endParaRPr kumimoji="1" lang="zh-CN" altLang="en-US" sz="1600" dirty="0" smtClean="0"/>
          </a:p>
          <a:p>
            <a:pPr marL="0" indent="0">
              <a:buNone/>
            </a:pPr>
            <a:r>
              <a:rPr kumimoji="1" lang="zh-CN" altLang="en-US" sz="1600" dirty="0" smtClean="0"/>
              <a:t>进入</a:t>
            </a:r>
            <a:r>
              <a:rPr kumimoji="1" lang="en-US" altLang="zh-CN" sz="1600" dirty="0" smtClean="0"/>
              <a:t>Profile</a:t>
            </a:r>
            <a:r>
              <a:rPr kumimoji="1" lang="zh-CN" altLang="en-US" sz="1600" dirty="0" smtClean="0"/>
              <a:t> </a:t>
            </a:r>
            <a:r>
              <a:rPr kumimoji="1" lang="en-US" altLang="zh-CN" sz="1600" dirty="0" smtClean="0"/>
              <a:t>Settings</a:t>
            </a:r>
            <a:r>
              <a:rPr kumimoji="1" lang="zh-CN" altLang="en-US" sz="1600" dirty="0" smtClean="0"/>
              <a:t>页面后，点击</a:t>
            </a:r>
            <a:r>
              <a:rPr kumimoji="1" lang="en-US" altLang="zh-CN" sz="1600" dirty="0" smtClean="0"/>
              <a:t>SSH</a:t>
            </a:r>
            <a:r>
              <a:rPr kumimoji="1" lang="zh-CN" altLang="en-US" sz="1600" dirty="0" smtClean="0"/>
              <a:t> </a:t>
            </a:r>
            <a:r>
              <a:rPr kumimoji="1" lang="en-US" altLang="zh-CN" sz="1600" dirty="0" smtClean="0"/>
              <a:t>Keys</a:t>
            </a:r>
            <a:r>
              <a:rPr kumimoji="1" lang="zh-CN" altLang="en-US" sz="1600" dirty="0" smtClean="0"/>
              <a:t>即可进入</a:t>
            </a:r>
            <a:r>
              <a:rPr kumimoji="1" lang="en-US" altLang="zh-CN" sz="1600" dirty="0" smtClean="0"/>
              <a:t>SSH</a:t>
            </a:r>
            <a:r>
              <a:rPr kumimoji="1" lang="zh-CN" altLang="en-US" sz="1600" dirty="0" smtClean="0"/>
              <a:t>秘钥配置页面。</a:t>
            </a:r>
          </a:p>
          <a:p>
            <a:pPr marL="0" indent="0">
              <a:buNone/>
            </a:pPr>
            <a:r>
              <a:rPr kumimoji="1" lang="en-US" altLang="zh-CN" sz="1600" dirty="0" smtClean="0">
                <a:solidFill>
                  <a:srgbClr val="00B0F0"/>
                </a:solidFill>
              </a:rPr>
              <a:t>generate</a:t>
            </a:r>
            <a:r>
              <a:rPr kumimoji="1" lang="zh-CN" altLang="en-US" sz="1600" dirty="0" smtClean="0">
                <a:solidFill>
                  <a:srgbClr val="00B0F0"/>
                </a:solidFill>
              </a:rPr>
              <a:t> </a:t>
            </a:r>
            <a:r>
              <a:rPr kumimoji="1" lang="en-US" altLang="zh-CN" sz="1600" dirty="0" smtClean="0">
                <a:solidFill>
                  <a:srgbClr val="00B0F0"/>
                </a:solidFill>
              </a:rPr>
              <a:t>it</a:t>
            </a:r>
            <a:r>
              <a:rPr kumimoji="1" lang="zh-CN" altLang="en-US" sz="1600" dirty="0" smtClean="0"/>
              <a:t>是</a:t>
            </a:r>
            <a:r>
              <a:rPr kumimoji="1" lang="en-US" altLang="zh-CN" sz="1600" dirty="0" smtClean="0"/>
              <a:t>SSH</a:t>
            </a:r>
            <a:r>
              <a:rPr kumimoji="1" lang="zh-CN" altLang="en-US" sz="1600" dirty="0" smtClean="0"/>
              <a:t>秘钥配置教程，详细介绍了不同系统下</a:t>
            </a:r>
            <a:r>
              <a:rPr kumimoji="1" lang="en-US" altLang="zh-CN" sz="1600" dirty="0" smtClean="0"/>
              <a:t>SSH</a:t>
            </a:r>
            <a:r>
              <a:rPr kumimoji="1" lang="zh-CN" altLang="en-US" sz="1600" dirty="0" smtClean="0"/>
              <a:t>秘钥配置命令。</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94" y="1168257"/>
            <a:ext cx="3982278" cy="15882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64" y="4092714"/>
            <a:ext cx="8351615" cy="1383748"/>
          </a:xfrm>
          <a:prstGeom prst="rect">
            <a:avLst/>
          </a:prstGeom>
        </p:spPr>
      </p:pic>
    </p:spTree>
    <p:extLst>
      <p:ext uri="{BB962C8B-B14F-4D97-AF65-F5344CB8AC3E}">
        <p14:creationId xmlns:p14="http://schemas.microsoft.com/office/powerpoint/2010/main" val="1299561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78971"/>
          </a:xfrm>
        </p:spPr>
        <p:txBody>
          <a:bodyPr>
            <a:normAutofit/>
          </a:bodyPr>
          <a:lstStyle/>
          <a:p>
            <a:r>
              <a:rPr kumimoji="1" lang="en-US" altLang="zh-CN" sz="2200" b="1" dirty="0"/>
              <a:t>8</a:t>
            </a:r>
            <a:r>
              <a:rPr kumimoji="1" lang="zh-CN" altLang="en-US" sz="2200" b="1" dirty="0"/>
              <a:t>、</a:t>
            </a:r>
            <a:r>
              <a:rPr kumimoji="1" lang="zh-CN" altLang="en-US" sz="2200" b="1" dirty="0" smtClean="0"/>
              <a:t>参考</a:t>
            </a:r>
            <a:endParaRPr kumimoji="1" lang="zh-CN" altLang="en-US" sz="2200" b="1" dirty="0"/>
          </a:p>
        </p:txBody>
      </p:sp>
      <p:sp>
        <p:nvSpPr>
          <p:cNvPr id="3" name="内容占位符 2"/>
          <p:cNvSpPr>
            <a:spLocks noGrp="1"/>
          </p:cNvSpPr>
          <p:nvPr>
            <p:ph idx="1"/>
          </p:nvPr>
        </p:nvSpPr>
        <p:spPr>
          <a:xfrm>
            <a:off x="677334" y="1088571"/>
            <a:ext cx="8596668" cy="4952791"/>
          </a:xfrm>
        </p:spPr>
        <p:txBody>
          <a:bodyPr/>
          <a:lstStyle/>
          <a:p>
            <a:pPr marL="0" indent="0">
              <a:buNone/>
            </a:pPr>
            <a:r>
              <a:rPr kumimoji="1" lang="zh-CN" altLang="en-US" dirty="0" smtClean="0"/>
              <a:t>下面是</a:t>
            </a:r>
            <a:r>
              <a:rPr kumimoji="1" lang="en-US" altLang="zh-CN" dirty="0" err="1" smtClean="0"/>
              <a:t>git</a:t>
            </a:r>
            <a:r>
              <a:rPr kumimoji="1" lang="zh-CN" altLang="en-US" dirty="0" smtClean="0"/>
              <a:t>的学习链接，可以做一下学习参考。</a:t>
            </a:r>
          </a:p>
          <a:p>
            <a:pPr marL="0" indent="0">
              <a:buNone/>
            </a:pPr>
            <a:r>
              <a:rPr kumimoji="1" lang="en-US" altLang="zh-CN" dirty="0"/>
              <a:t>http://</a:t>
            </a:r>
            <a:r>
              <a:rPr kumimoji="1" lang="en-US" altLang="zh-CN" dirty="0" err="1"/>
              <a:t>wiki.jikexueyuan.com</a:t>
            </a:r>
            <a:r>
              <a:rPr kumimoji="1" lang="en-US" altLang="zh-CN" dirty="0"/>
              <a:t>/project/</a:t>
            </a:r>
            <a:r>
              <a:rPr kumimoji="1" lang="en-US" altLang="zh-CN" dirty="0" err="1"/>
              <a:t>git</a:t>
            </a:r>
            <a:r>
              <a:rPr kumimoji="1" lang="en-US" altLang="zh-CN" dirty="0"/>
              <a:t>-tutorial/</a:t>
            </a:r>
            <a:endParaRPr kumimoji="1" lang="zh-CN" altLang="en-US" dirty="0" smtClean="0"/>
          </a:p>
          <a:p>
            <a:pPr marL="0" indent="0">
              <a:buNone/>
            </a:pPr>
            <a:r>
              <a:rPr kumimoji="1" lang="en-US" altLang="zh-CN" dirty="0" smtClean="0"/>
              <a:t>http</a:t>
            </a:r>
            <a:r>
              <a:rPr kumimoji="1" lang="en-US" altLang="zh-CN" dirty="0"/>
              <a:t>://</a:t>
            </a:r>
            <a:r>
              <a:rPr kumimoji="1" lang="en-US" altLang="zh-CN" dirty="0" smtClean="0"/>
              <a:t>www.jianshu.com/p/482b32716bbe</a:t>
            </a:r>
            <a:endParaRPr kumimoji="1" lang="zh-CN" altLang="en-US" dirty="0" smtClean="0"/>
          </a:p>
          <a:p>
            <a:pPr marL="0" indent="0">
              <a:buNone/>
            </a:pPr>
            <a:r>
              <a:rPr kumimoji="1" lang="en-US" altLang="zh-CN" dirty="0" smtClean="0"/>
              <a:t>http</a:t>
            </a:r>
            <a:r>
              <a:rPr kumimoji="1" lang="en-US" altLang="zh-CN" dirty="0"/>
              <a:t>://www.jikexueyuan.com/course/git</a:t>
            </a:r>
            <a:r>
              <a:rPr kumimoji="1" lang="en-US" altLang="zh-CN" dirty="0" smtClean="0"/>
              <a:t>/</a:t>
            </a:r>
            <a:endParaRPr kumimoji="1" lang="zh-CN" altLang="en-US" dirty="0"/>
          </a:p>
          <a:p>
            <a:pPr marL="0" indent="0">
              <a:buNone/>
            </a:pPr>
            <a:r>
              <a:rPr kumimoji="1" lang="en-US" altLang="zh-CN" dirty="0"/>
              <a:t>http://wiki.jikexueyuan.com/project/git-immersion</a:t>
            </a:r>
            <a:r>
              <a:rPr kumimoji="1" lang="en-US" altLang="zh-CN" dirty="0" smtClean="0"/>
              <a:t>/</a:t>
            </a:r>
            <a:endParaRPr kumimoji="1" lang="zh-CN" altLang="en-US" dirty="0" smtClean="0"/>
          </a:p>
          <a:p>
            <a:pPr marL="0" indent="0">
              <a:buNone/>
            </a:pPr>
            <a:r>
              <a:rPr kumimoji="1" lang="en-US" altLang="zh-CN" dirty="0"/>
              <a:t>http://wiki.jikexueyuan.com/project/git-workflow-tutorial</a:t>
            </a:r>
            <a:r>
              <a:rPr kumimoji="1" lang="en-US" altLang="zh-CN" dirty="0" smtClean="0"/>
              <a:t>/</a:t>
            </a:r>
            <a:endParaRPr kumimoji="1" lang="zh-CN" altLang="en-US" dirty="0" smtClean="0"/>
          </a:p>
          <a:p>
            <a:pPr marL="0" indent="0">
              <a:buNone/>
            </a:pPr>
            <a:r>
              <a:rPr kumimoji="1" lang="en-US" altLang="zh-CN" dirty="0"/>
              <a:t>http://</a:t>
            </a:r>
            <a:r>
              <a:rPr kumimoji="1" lang="en-US" altLang="zh-CN" dirty="0" err="1"/>
              <a:t>www.liaoxuefeng.com</a:t>
            </a:r>
            <a:r>
              <a:rPr kumimoji="1" lang="en-US" altLang="zh-CN" dirty="0"/>
              <a:t>/wiki/0013739516305929606dd18361248578c67b8067c8c017b000</a:t>
            </a:r>
            <a:endParaRPr kumimoji="1" lang="zh-CN" altLang="en-US" dirty="0" smtClean="0"/>
          </a:p>
          <a:p>
            <a:pPr marL="0" indent="0">
              <a:buNone/>
            </a:pPr>
            <a:endParaRPr kumimoji="1" lang="zh-CN" altLang="en-US" dirty="0" smtClean="0"/>
          </a:p>
        </p:txBody>
      </p:sp>
    </p:spTree>
    <p:extLst>
      <p:ext uri="{BB962C8B-B14F-4D97-AF65-F5344CB8AC3E}">
        <p14:creationId xmlns:p14="http://schemas.microsoft.com/office/powerpoint/2010/main" val="817906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390249"/>
          </a:xfrm>
        </p:spPr>
        <p:txBody>
          <a:bodyPr>
            <a:normAutofit fontScale="90000"/>
          </a:bodyPr>
          <a:lstStyle/>
          <a:p>
            <a:r>
              <a:rPr kumimoji="1" lang="en-US" altLang="zh-CN" sz="2400" b="1" dirty="0" smtClean="0"/>
              <a:t>2</a:t>
            </a:r>
            <a:r>
              <a:rPr kumimoji="1" lang="zh-CN" altLang="en-US" sz="2400" b="1" dirty="0" smtClean="0"/>
              <a:t>、</a:t>
            </a:r>
            <a:r>
              <a:rPr kumimoji="1" lang="en-US" altLang="zh-CN" sz="2400" b="1" dirty="0" smtClean="0"/>
              <a:t>SSH</a:t>
            </a:r>
            <a:r>
              <a:rPr kumimoji="1" lang="zh-CN" altLang="en-US" sz="2400" b="1" dirty="0" smtClean="0"/>
              <a:t>秘钥配置：</a:t>
            </a:r>
            <a:endParaRPr kumimoji="1" lang="zh-CN" altLang="en-US" sz="2400" dirty="0"/>
          </a:p>
        </p:txBody>
      </p:sp>
      <p:sp>
        <p:nvSpPr>
          <p:cNvPr id="3" name="内容占位符 2"/>
          <p:cNvSpPr>
            <a:spLocks noGrp="1"/>
          </p:cNvSpPr>
          <p:nvPr>
            <p:ph idx="1"/>
          </p:nvPr>
        </p:nvSpPr>
        <p:spPr>
          <a:xfrm>
            <a:off x="838200" y="854765"/>
            <a:ext cx="10515600" cy="5322198"/>
          </a:xfrm>
        </p:spPr>
        <p:txBody>
          <a:bodyPr>
            <a:normAutofit/>
          </a:bodyPr>
          <a:lstStyle/>
          <a:p>
            <a:pPr marL="0" indent="0">
              <a:buNone/>
            </a:pPr>
            <a:r>
              <a:rPr kumimoji="1" lang="zh-CN" altLang="en-US" sz="1600" dirty="0" smtClean="0"/>
              <a:t>此处以</a:t>
            </a:r>
            <a:r>
              <a:rPr kumimoji="1" lang="en-US" altLang="zh-CN" sz="1600" dirty="0" smtClean="0"/>
              <a:t>Mac</a:t>
            </a:r>
            <a:r>
              <a:rPr kumimoji="1" lang="zh-CN" altLang="en-US" sz="1600" dirty="0" smtClean="0"/>
              <a:t>为例配置</a:t>
            </a:r>
            <a:r>
              <a:rPr kumimoji="1" lang="en-US" altLang="zh-CN" sz="1600" dirty="0" smtClean="0"/>
              <a:t>SSH</a:t>
            </a:r>
            <a:r>
              <a:rPr kumimoji="1" lang="zh-CN" altLang="en-US" sz="1600" dirty="0" smtClean="0"/>
              <a:t>秘钥：</a:t>
            </a:r>
          </a:p>
          <a:p>
            <a:pPr marL="0" indent="0">
              <a:buNone/>
            </a:pPr>
            <a:r>
              <a:rPr kumimoji="1" lang="zh-CN" altLang="en-US" sz="1600" dirty="0" smtClean="0"/>
              <a:t>在终端中输入</a:t>
            </a:r>
            <a:r>
              <a:rPr lang="en-US" altLang="zh-CN" sz="1600" dirty="0"/>
              <a:t>cat ~/.</a:t>
            </a:r>
            <a:r>
              <a:rPr lang="en-US" altLang="zh-CN" sz="1600" dirty="0" err="1" smtClean="0"/>
              <a:t>ssh</a:t>
            </a:r>
            <a:r>
              <a:rPr lang="en-US" altLang="zh-CN" sz="1600" dirty="0" smtClean="0"/>
              <a:t>/</a:t>
            </a:r>
            <a:r>
              <a:rPr lang="en-US" altLang="zh-CN" sz="1600" dirty="0" err="1" smtClean="0"/>
              <a:t>id_rsa.pub</a:t>
            </a:r>
            <a:r>
              <a:rPr lang="zh-CN" altLang="en-US" sz="1600" dirty="0" smtClean="0"/>
              <a:t>，可以查看本地是否存在</a:t>
            </a:r>
            <a:r>
              <a:rPr lang="en-US" altLang="zh-CN" sz="1600" dirty="0" smtClean="0"/>
              <a:t>SSH</a:t>
            </a:r>
            <a:r>
              <a:rPr lang="zh-CN" altLang="en-US" sz="1600" dirty="0" smtClean="0"/>
              <a:t>公钥</a:t>
            </a:r>
          </a:p>
          <a:p>
            <a:pPr marL="0" indent="0">
              <a:buNone/>
            </a:pPr>
            <a:endParaRPr kumimoji="1" lang="zh-CN" altLang="en-US" sz="1600" dirty="0"/>
          </a:p>
          <a:p>
            <a:pPr marL="0" indent="0">
              <a:buNone/>
            </a:pPr>
            <a:endParaRPr kumimoji="1" lang="zh-CN" altLang="en-US" sz="1600" dirty="0" smtClean="0"/>
          </a:p>
          <a:p>
            <a:pPr marL="0" indent="0">
              <a:buNone/>
            </a:pPr>
            <a:endParaRPr kumimoji="1" lang="zh-CN" altLang="en-US" sz="1600" dirty="0"/>
          </a:p>
          <a:p>
            <a:pPr marL="0" indent="0">
              <a:buNone/>
            </a:pPr>
            <a:endParaRPr kumimoji="1" lang="zh-CN" altLang="en-US" sz="1600" dirty="0" smtClean="0"/>
          </a:p>
          <a:p>
            <a:pPr marL="0" indent="0">
              <a:buNone/>
            </a:pPr>
            <a:r>
              <a:rPr kumimoji="1" lang="zh-CN" altLang="en-US" sz="1600" dirty="0" smtClean="0"/>
              <a:t>如果本地存在</a:t>
            </a:r>
            <a:r>
              <a:rPr kumimoji="1" lang="en-US" altLang="zh-CN" sz="1600" dirty="0" smtClean="0"/>
              <a:t>SSH</a:t>
            </a:r>
            <a:r>
              <a:rPr kumimoji="1" lang="zh-CN" altLang="en-US" sz="1600" dirty="0" smtClean="0"/>
              <a:t>公钥，将公钥</a:t>
            </a:r>
            <a:r>
              <a:rPr kumimoji="1" lang="en-US" altLang="zh-CN" sz="1600" dirty="0" smtClean="0"/>
              <a:t>Copy</a:t>
            </a:r>
            <a:r>
              <a:rPr kumimoji="1" lang="zh-CN" altLang="en-US" sz="1600" dirty="0" smtClean="0"/>
              <a:t>到</a:t>
            </a:r>
            <a:r>
              <a:rPr kumimoji="1" lang="en-US" altLang="zh-CN" sz="1600" dirty="0" smtClean="0"/>
              <a:t>key</a:t>
            </a:r>
            <a:r>
              <a:rPr kumimoji="1" lang="zh-CN" altLang="en-US" sz="1600" dirty="0" smtClean="0"/>
              <a:t>中，点击</a:t>
            </a:r>
            <a:r>
              <a:rPr kumimoji="1" lang="en-US" altLang="zh-CN" sz="1600" dirty="0" smtClean="0"/>
              <a:t>Add</a:t>
            </a:r>
            <a:r>
              <a:rPr kumimoji="1" lang="zh-CN" altLang="en-US" sz="1600" dirty="0" smtClean="0"/>
              <a:t> </a:t>
            </a:r>
            <a:r>
              <a:rPr kumimoji="1" lang="en-US" altLang="zh-CN" sz="1600" dirty="0" smtClean="0"/>
              <a:t>Key</a:t>
            </a:r>
            <a:r>
              <a:rPr kumimoji="1" lang="zh-CN" altLang="en-US" sz="1600" dirty="0" smtClean="0"/>
              <a:t>即可添加</a:t>
            </a:r>
            <a:r>
              <a:rPr kumimoji="1" lang="en-US" altLang="zh-CN" sz="1600" dirty="0" smtClean="0"/>
              <a:t>SSH</a:t>
            </a:r>
            <a:r>
              <a:rPr kumimoji="1" lang="zh-CN" altLang="en-US" sz="1600" dirty="0" smtClean="0"/>
              <a:t>秘钥</a:t>
            </a:r>
            <a:endParaRPr kumimoji="1" lang="zh-CN" altLang="en-US" sz="1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25598"/>
            <a:ext cx="5393635" cy="113780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15863"/>
            <a:ext cx="6427304" cy="2417731"/>
          </a:xfrm>
          <a:prstGeom prst="rect">
            <a:avLst/>
          </a:prstGeom>
        </p:spPr>
      </p:pic>
    </p:spTree>
    <p:extLst>
      <p:ext uri="{BB962C8B-B14F-4D97-AF65-F5344CB8AC3E}">
        <p14:creationId xmlns:p14="http://schemas.microsoft.com/office/powerpoint/2010/main" val="318653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3" y="507288"/>
            <a:ext cx="8596668" cy="414129"/>
          </a:xfrm>
        </p:spPr>
        <p:txBody>
          <a:bodyPr>
            <a:noAutofit/>
          </a:bodyPr>
          <a:lstStyle/>
          <a:p>
            <a:r>
              <a:rPr kumimoji="1" lang="en-US" altLang="zh-CN" sz="2200" b="1" dirty="0"/>
              <a:t>2</a:t>
            </a:r>
            <a:r>
              <a:rPr kumimoji="1" lang="zh-CN" altLang="en-US" sz="2200" b="1" dirty="0"/>
              <a:t>、</a:t>
            </a:r>
            <a:r>
              <a:rPr kumimoji="1" lang="en-US" altLang="zh-CN" sz="2200" b="1" dirty="0"/>
              <a:t>SSH</a:t>
            </a:r>
            <a:r>
              <a:rPr kumimoji="1" lang="zh-CN" altLang="en-US" sz="2200" b="1" dirty="0"/>
              <a:t>秘钥配置：</a:t>
            </a:r>
            <a:endParaRPr kumimoji="1" lang="zh-CN" altLang="en-US" sz="2200" dirty="0"/>
          </a:p>
        </p:txBody>
      </p:sp>
      <p:sp>
        <p:nvSpPr>
          <p:cNvPr id="3" name="内容占位符 2"/>
          <p:cNvSpPr>
            <a:spLocks noGrp="1"/>
          </p:cNvSpPr>
          <p:nvPr>
            <p:ph idx="1"/>
          </p:nvPr>
        </p:nvSpPr>
        <p:spPr>
          <a:xfrm>
            <a:off x="677334" y="1023731"/>
            <a:ext cx="8596668" cy="5017632"/>
          </a:xfrm>
        </p:spPr>
        <p:txBody>
          <a:bodyPr>
            <a:normAutofit lnSpcReduction="10000"/>
          </a:bodyPr>
          <a:lstStyle/>
          <a:p>
            <a:pPr marL="0" indent="0">
              <a:buNone/>
            </a:pPr>
            <a:r>
              <a:rPr kumimoji="1" lang="zh-CN" altLang="en-US" dirty="0" smtClean="0"/>
              <a:t>如果本地不存在</a:t>
            </a:r>
            <a:r>
              <a:rPr kumimoji="1" lang="en-US" altLang="zh-CN" dirty="0" smtClean="0"/>
              <a:t>SSH</a:t>
            </a:r>
            <a:r>
              <a:rPr kumimoji="1" lang="zh-CN" altLang="en-US" dirty="0" smtClean="0"/>
              <a:t>公钥，将</a:t>
            </a:r>
            <a:r>
              <a:rPr lang="en-US" altLang="zh-CN" dirty="0" err="1"/>
              <a:t>ssh-keygen</a:t>
            </a:r>
            <a:r>
              <a:rPr lang="en-US" altLang="zh-CN" dirty="0"/>
              <a:t> -t </a:t>
            </a:r>
            <a:r>
              <a:rPr lang="en-US" altLang="zh-CN" dirty="0" err="1"/>
              <a:t>rsa</a:t>
            </a:r>
            <a:r>
              <a:rPr lang="en-US" altLang="zh-CN" dirty="0"/>
              <a:t> -C </a:t>
            </a:r>
            <a:r>
              <a:rPr lang="en-US" altLang="zh-CN" dirty="0" smtClean="0"/>
              <a:t>“</a:t>
            </a:r>
            <a:r>
              <a:rPr lang="en-US" altLang="zh-CN" dirty="0" err="1" smtClean="0"/>
              <a:t>jiulingys@mobilereality.org</a:t>
            </a:r>
            <a:r>
              <a:rPr lang="en-US" altLang="zh-CN" dirty="0" smtClean="0"/>
              <a:t>”</a:t>
            </a:r>
            <a:r>
              <a:rPr lang="zh-CN" altLang="en-US" dirty="0" smtClean="0"/>
              <a:t>考进终端，点击三次</a:t>
            </a:r>
            <a:r>
              <a:rPr lang="en-US" altLang="zh-CN" dirty="0" smtClean="0"/>
              <a:t>enter</a:t>
            </a:r>
            <a:r>
              <a:rPr lang="zh-CN" altLang="en-US" dirty="0" smtClean="0"/>
              <a:t>键，设置密码为空即可。</a:t>
            </a:r>
          </a:p>
          <a:p>
            <a:pPr marL="0" indent="0">
              <a:buNone/>
            </a:pPr>
            <a:endParaRPr lang="zh-CN" altLang="en-US" dirty="0"/>
          </a:p>
          <a:p>
            <a:pPr marL="0" indent="0">
              <a:buNone/>
            </a:pPr>
            <a:endParaRPr lang="zh-CN" altLang="en-US" dirty="0" smtClean="0"/>
          </a:p>
          <a:p>
            <a:pPr marL="0" indent="0">
              <a:buNone/>
            </a:pPr>
            <a:r>
              <a:rPr lang="zh-CN" altLang="en-US" dirty="0" smtClean="0"/>
              <a:t>在终端中重新执行</a:t>
            </a:r>
            <a:r>
              <a:rPr lang="en-US" altLang="zh-CN" dirty="0"/>
              <a:t>cat ~/.</a:t>
            </a:r>
            <a:r>
              <a:rPr lang="en-US" altLang="zh-CN" dirty="0" err="1" smtClean="0"/>
              <a:t>ssh</a:t>
            </a:r>
            <a:r>
              <a:rPr lang="en-US" altLang="zh-CN" dirty="0" smtClean="0"/>
              <a:t>/</a:t>
            </a:r>
            <a:r>
              <a:rPr lang="en-US" altLang="zh-CN" dirty="0" err="1" smtClean="0"/>
              <a:t>id_rsa.pub</a:t>
            </a:r>
            <a:r>
              <a:rPr lang="zh-CN" altLang="en-US" dirty="0" smtClean="0"/>
              <a:t>命令，将公钥拷贝到</a:t>
            </a:r>
            <a:r>
              <a:rPr kumimoji="1" lang="en-US" altLang="zh-CN" dirty="0"/>
              <a:t>key</a:t>
            </a:r>
            <a:r>
              <a:rPr kumimoji="1" lang="zh-CN" altLang="en-US" dirty="0"/>
              <a:t>中，点击</a:t>
            </a:r>
            <a:r>
              <a:rPr kumimoji="1" lang="en-US" altLang="zh-CN" dirty="0"/>
              <a:t>Add</a:t>
            </a:r>
            <a:r>
              <a:rPr kumimoji="1" lang="zh-CN" altLang="en-US" dirty="0"/>
              <a:t> </a:t>
            </a:r>
            <a:r>
              <a:rPr kumimoji="1" lang="en-US" altLang="zh-CN" dirty="0"/>
              <a:t>Key</a:t>
            </a:r>
            <a:r>
              <a:rPr kumimoji="1" lang="zh-CN" altLang="en-US" dirty="0"/>
              <a:t>即可添加</a:t>
            </a:r>
            <a:r>
              <a:rPr kumimoji="1" lang="en-US" altLang="zh-CN" dirty="0"/>
              <a:t>SSH</a:t>
            </a:r>
            <a:r>
              <a:rPr kumimoji="1" lang="zh-CN" altLang="en-US" dirty="0"/>
              <a:t>秘钥</a:t>
            </a:r>
          </a:p>
          <a:p>
            <a:pPr marL="0" indent="0">
              <a:buNone/>
            </a:pPr>
            <a:endParaRPr lang="zh-CN" altLang="en-US" dirty="0" smtClean="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由于电脑系统不同，使用的命令也不会相同，具体命令查看</a:t>
            </a:r>
            <a:r>
              <a:rPr kumimoji="1" lang="en-US" altLang="zh-CN" dirty="0" err="1" smtClean="0"/>
              <a:t>GitLab</a:t>
            </a:r>
            <a:r>
              <a:rPr kumimoji="1" lang="zh-CN" altLang="en-US" dirty="0" smtClean="0"/>
              <a:t>教程，具体操作如上述所示。</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1657075"/>
            <a:ext cx="4331987" cy="68896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3081698"/>
            <a:ext cx="5484928" cy="2063242"/>
          </a:xfrm>
          <a:prstGeom prst="rect">
            <a:avLst/>
          </a:prstGeom>
        </p:spPr>
      </p:pic>
    </p:spTree>
    <p:extLst>
      <p:ext uri="{BB962C8B-B14F-4D97-AF65-F5344CB8AC3E}">
        <p14:creationId xmlns:p14="http://schemas.microsoft.com/office/powerpoint/2010/main" val="747983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17922"/>
          </a:xfrm>
        </p:spPr>
        <p:txBody>
          <a:bodyPr>
            <a:noAutofit/>
          </a:bodyPr>
          <a:lstStyle/>
          <a:p>
            <a:r>
              <a:rPr kumimoji="1" lang="en-US" altLang="zh-CN" sz="2200" b="1" dirty="0"/>
              <a:t>3</a:t>
            </a:r>
            <a:r>
              <a:rPr kumimoji="1" lang="zh-CN" altLang="en-US" sz="2200" b="1" dirty="0"/>
              <a:t>、远程仓库</a:t>
            </a:r>
            <a:r>
              <a:rPr kumimoji="1" lang="zh-CN" altLang="en-US" sz="2200" b="1" dirty="0" smtClean="0"/>
              <a:t>克隆</a:t>
            </a:r>
            <a:endParaRPr kumimoji="1" lang="zh-CN" altLang="en-US" sz="2200" b="1" dirty="0"/>
          </a:p>
        </p:txBody>
      </p:sp>
      <p:sp>
        <p:nvSpPr>
          <p:cNvPr id="3" name="内容占位符 2"/>
          <p:cNvSpPr>
            <a:spLocks noGrp="1"/>
          </p:cNvSpPr>
          <p:nvPr>
            <p:ph idx="1"/>
          </p:nvPr>
        </p:nvSpPr>
        <p:spPr>
          <a:xfrm>
            <a:off x="677334" y="1027523"/>
            <a:ext cx="8596668" cy="5013840"/>
          </a:xfrm>
        </p:spPr>
        <p:txBody>
          <a:bodyPr/>
          <a:lstStyle/>
          <a:p>
            <a:pPr marL="0" indent="0">
              <a:buNone/>
            </a:pPr>
            <a:r>
              <a:rPr kumimoji="1" lang="zh-CN" altLang="en-US" dirty="0" smtClean="0"/>
              <a:t>在</a:t>
            </a:r>
            <a:r>
              <a:rPr kumimoji="1" lang="en-US" altLang="zh-CN" dirty="0" err="1" smtClean="0"/>
              <a:t>GitLab</a:t>
            </a:r>
            <a:r>
              <a:rPr kumimoji="1" lang="zh-CN" altLang="en-US" dirty="0" smtClean="0"/>
              <a:t>中找到自己创建的项目，点击拷贝仓库链接</a:t>
            </a:r>
          </a:p>
          <a:p>
            <a:pPr marL="0" indent="0">
              <a:buNone/>
            </a:pPr>
            <a:endParaRPr kumimoji="1" lang="zh-CN" altLang="en-US" dirty="0"/>
          </a:p>
          <a:p>
            <a:pPr marL="0" indent="0">
              <a:buNone/>
            </a:pPr>
            <a:endParaRPr kumimoji="1" lang="zh-CN" altLang="en-US" dirty="0" smtClean="0"/>
          </a:p>
          <a:p>
            <a:pPr marL="0" indent="0">
              <a:buNone/>
            </a:pPr>
            <a:r>
              <a:rPr kumimoji="1" lang="zh-CN" altLang="en-US" dirty="0" smtClean="0"/>
              <a:t>打开</a:t>
            </a:r>
            <a:r>
              <a:rPr kumimoji="1" lang="en-US" altLang="zh-CN" dirty="0" err="1" smtClean="0"/>
              <a:t>sourcetree</a:t>
            </a:r>
            <a:r>
              <a:rPr kumimoji="1" lang="zh-CN" altLang="en-US" dirty="0" smtClean="0"/>
              <a:t>，点击新建，从</a:t>
            </a:r>
            <a:r>
              <a:rPr kumimoji="1" lang="en-US" altLang="zh-CN" dirty="0" smtClean="0"/>
              <a:t>URL</a:t>
            </a:r>
            <a:r>
              <a:rPr kumimoji="1" lang="zh-CN" altLang="en-US" dirty="0" smtClean="0"/>
              <a:t>克隆</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smtClean="0"/>
          </a:p>
          <a:p>
            <a:pPr marL="0" indent="0">
              <a:buNone/>
            </a:pPr>
            <a:endParaRPr kumimoji="1" lang="zh-CN" altLang="en-US" dirty="0" smtClean="0"/>
          </a:p>
          <a:p>
            <a:pPr marL="0" indent="0">
              <a:buNone/>
            </a:pPr>
            <a:r>
              <a:rPr kumimoji="1" lang="zh-CN" altLang="en-US" dirty="0" smtClean="0"/>
              <a:t>将</a:t>
            </a:r>
            <a:r>
              <a:rPr kumimoji="1" lang="en-US" altLang="zh-CN" dirty="0" err="1" smtClean="0"/>
              <a:t>git</a:t>
            </a:r>
            <a:r>
              <a:rPr kumimoji="1" lang="zh-CN" altLang="en-US" dirty="0" smtClean="0"/>
              <a:t>链接拷贝到源</a:t>
            </a:r>
            <a:r>
              <a:rPr kumimoji="1" lang="en-US" altLang="zh-CN" dirty="0" smtClean="0"/>
              <a:t>URL</a:t>
            </a:r>
            <a:r>
              <a:rPr kumimoji="1" lang="zh-CN" altLang="en-US" dirty="0" smtClean="0"/>
              <a:t>，设置目标路径，点击克隆，即可将远程工程克隆到本地。</a:t>
            </a:r>
          </a:p>
          <a:p>
            <a:pPr marL="0" indent="0">
              <a:buNone/>
            </a:pP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397655"/>
            <a:ext cx="5632266" cy="84592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613711"/>
            <a:ext cx="2942559" cy="134867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636661"/>
            <a:ext cx="3319631" cy="1404702"/>
          </a:xfrm>
          <a:prstGeom prst="rect">
            <a:avLst/>
          </a:prstGeom>
        </p:spPr>
      </p:pic>
    </p:spTree>
    <p:extLst>
      <p:ext uri="{BB962C8B-B14F-4D97-AF65-F5344CB8AC3E}">
        <p14:creationId xmlns:p14="http://schemas.microsoft.com/office/powerpoint/2010/main" val="1455660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404388"/>
          </a:xfrm>
        </p:spPr>
        <p:txBody>
          <a:bodyPr>
            <a:noAutofit/>
          </a:bodyPr>
          <a:lstStyle/>
          <a:p>
            <a:r>
              <a:rPr kumimoji="1" lang="en-US" altLang="zh-CN" sz="2200" b="1" dirty="0"/>
              <a:t>3</a:t>
            </a:r>
            <a:r>
              <a:rPr kumimoji="1" lang="zh-CN" altLang="en-US" sz="2200" b="1" dirty="0"/>
              <a:t>、远程仓库克隆</a:t>
            </a:r>
          </a:p>
        </p:txBody>
      </p:sp>
      <p:sp>
        <p:nvSpPr>
          <p:cNvPr id="3" name="内容占位符 2"/>
          <p:cNvSpPr>
            <a:spLocks noGrp="1"/>
          </p:cNvSpPr>
          <p:nvPr>
            <p:ph idx="1"/>
          </p:nvPr>
        </p:nvSpPr>
        <p:spPr>
          <a:xfrm>
            <a:off x="677334" y="1013989"/>
            <a:ext cx="8596668" cy="5027374"/>
          </a:xfrm>
        </p:spPr>
        <p:txBody>
          <a:bodyPr/>
          <a:lstStyle/>
          <a:p>
            <a:pPr marL="0" indent="0">
              <a:buNone/>
            </a:pPr>
            <a:r>
              <a:rPr kumimoji="1" lang="zh-CN" altLang="en-US" dirty="0" smtClean="0"/>
              <a:t>从远程克隆仓库成功后可看到如下界面</a:t>
            </a:r>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endParaRPr kumimoji="1" lang="zh-CN" altLang="en-US" dirty="0" smtClean="0"/>
          </a:p>
          <a:p>
            <a:pPr marL="0" indent="0">
              <a:buNone/>
            </a:pPr>
            <a:endParaRPr kumimoji="1" lang="zh-CN" altLang="en-US" dirty="0"/>
          </a:p>
          <a:p>
            <a:pPr marL="0" indent="0">
              <a:buNone/>
            </a:pPr>
            <a:r>
              <a:rPr kumimoji="1" lang="zh-CN" altLang="en-US" dirty="0" smtClean="0"/>
              <a:t>打开克隆到本地的仓库，可看到一个</a:t>
            </a:r>
            <a:r>
              <a:rPr kumimoji="1" lang="en-US" altLang="zh-CN" dirty="0" err="1" smtClean="0"/>
              <a:t>REMADE.md</a:t>
            </a:r>
            <a:r>
              <a:rPr kumimoji="1" lang="zh-CN" altLang="en-US" dirty="0" smtClean="0"/>
              <a:t>文件</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11" y="1376979"/>
            <a:ext cx="3302995" cy="19924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1" y="3967611"/>
            <a:ext cx="3659841" cy="2073752"/>
          </a:xfrm>
          <a:prstGeom prst="rect">
            <a:avLst/>
          </a:prstGeom>
        </p:spPr>
      </p:pic>
    </p:spTree>
    <p:extLst>
      <p:ext uri="{BB962C8B-B14F-4D97-AF65-F5344CB8AC3E}">
        <p14:creationId xmlns:p14="http://schemas.microsoft.com/office/powerpoint/2010/main" val="38267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717</TotalTime>
  <Words>2931</Words>
  <Application>Microsoft Macintosh PowerPoint</Application>
  <PresentationFormat>宽屏</PresentationFormat>
  <Paragraphs>264</Paragraphs>
  <Slides>50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Mangal</vt:lpstr>
      <vt:lpstr>Trebuchet MS</vt:lpstr>
      <vt:lpstr>Wingdings</vt:lpstr>
      <vt:lpstr>Wingdings 3</vt:lpstr>
      <vt:lpstr>方正姚体</vt:lpstr>
      <vt:lpstr>华文新魏</vt:lpstr>
      <vt:lpstr>Arial</vt:lpstr>
      <vt:lpstr>平面</vt:lpstr>
      <vt:lpstr>Git使用说明</vt:lpstr>
      <vt:lpstr>目录：</vt:lpstr>
      <vt:lpstr>0、Git简介 </vt:lpstr>
      <vt:lpstr>1、GitLab项目创建：</vt:lpstr>
      <vt:lpstr>2、SSH秘钥配置：</vt:lpstr>
      <vt:lpstr>2、SSH秘钥配置：</vt:lpstr>
      <vt:lpstr>2、SSH秘钥配置：</vt:lpstr>
      <vt:lpstr>3、远程仓库克隆</vt:lpstr>
      <vt:lpstr>3、远程仓库克隆</vt:lpstr>
      <vt:lpstr>4、分支管理</vt:lpstr>
      <vt:lpstr>4.0、何谓分支？</vt:lpstr>
      <vt:lpstr>4.1、分支管理--创建分支 </vt:lpstr>
      <vt:lpstr>4.2、分支管理--将本地分支推送到远端仓库</vt:lpstr>
      <vt:lpstr>4.3、分支管理--本地分支切换</vt:lpstr>
      <vt:lpstr>4.4、分支管理--删除本地分支</vt:lpstr>
      <vt:lpstr>4.5、分支管理--删除远程分支</vt:lpstr>
      <vt:lpstr>4.6、分支管理--检出远端分支</vt:lpstr>
      <vt:lpstr>5、代码管理</vt:lpstr>
      <vt:lpstr>5.1、代码管理--代码提交   </vt:lpstr>
      <vt:lpstr>5.1、代码管理--代码提交 </vt:lpstr>
      <vt:lpstr>5.2、代码管理--拉取远端代码</vt:lpstr>
      <vt:lpstr>5.3、代码管理--将本地代码推送端远端 </vt:lpstr>
      <vt:lpstr>5.4、代码管理--merge请求</vt:lpstr>
      <vt:lpstr>5.4、代码管理--merge请求</vt:lpstr>
      <vt:lpstr>5.4、代码管理--merge请求</vt:lpstr>
      <vt:lpstr>5.4、代码管理--merge请求</vt:lpstr>
      <vt:lpstr>6.冲突解决</vt:lpstr>
      <vt:lpstr>6.1、冲突的表现形式及避免冲突</vt:lpstr>
      <vt:lpstr>6.1、冲突的表现形式及避免冲突</vt:lpstr>
      <vt:lpstr>6.2、解决冲突的两种方式 </vt:lpstr>
      <vt:lpstr>6.2、解决冲突的两种方式</vt:lpstr>
      <vt:lpstr>6.2、解决冲突的两种方式</vt:lpstr>
      <vt:lpstr>6.2、解决冲突的两种方式</vt:lpstr>
      <vt:lpstr>6.2、解决冲突的两种方式</vt:lpstr>
      <vt:lpstr>6.2、解决冲突的两种方式</vt:lpstr>
      <vt:lpstr>7.代码回退</vt:lpstr>
      <vt:lpstr>7.1、本地代码回退</vt:lpstr>
      <vt:lpstr>7.1、本地代码回退</vt:lpstr>
      <vt:lpstr>7.1、本地代码回退</vt:lpstr>
      <vt:lpstr>7.1、本地代码回退</vt:lpstr>
      <vt:lpstr>7.1、本地代码回退</vt:lpstr>
      <vt:lpstr>7.1、本地代码回退</vt:lpstr>
      <vt:lpstr>7.1、本地代码回退</vt:lpstr>
      <vt:lpstr>7.2、远端代码回退</vt:lpstr>
      <vt:lpstr>7.2、远端代码回退</vt:lpstr>
      <vt:lpstr>7.2、远端代码回退</vt:lpstr>
      <vt:lpstr>7.2、远端代码回退</vt:lpstr>
      <vt:lpstr>7.2、远端代码回退</vt:lpstr>
      <vt:lpstr>7.2、远端代码回退</vt:lpstr>
      <vt:lpstr>8、参考</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Git使用说明</dc:title>
  <dc:creator>Microsoft Office 用户</dc:creator>
  <cp:lastModifiedBy>Microsoft Office 用户</cp:lastModifiedBy>
  <cp:revision>61</cp:revision>
  <dcterms:created xsi:type="dcterms:W3CDTF">2017-06-23T09:22:01Z</dcterms:created>
  <dcterms:modified xsi:type="dcterms:W3CDTF">2017-06-29T06:32:12Z</dcterms:modified>
</cp:coreProperties>
</file>